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95" r:id="rId2"/>
    <p:sldId id="265" r:id="rId3"/>
    <p:sldId id="266" r:id="rId4"/>
    <p:sldId id="260" r:id="rId5"/>
    <p:sldId id="261" r:id="rId6"/>
    <p:sldId id="263" r:id="rId7"/>
    <p:sldId id="262" r:id="rId8"/>
    <p:sldId id="267" r:id="rId9"/>
    <p:sldId id="308" r:id="rId10"/>
    <p:sldId id="268" r:id="rId11"/>
    <p:sldId id="269" r:id="rId12"/>
    <p:sldId id="270" r:id="rId13"/>
    <p:sldId id="289" r:id="rId14"/>
    <p:sldId id="271" r:id="rId15"/>
    <p:sldId id="272" r:id="rId16"/>
    <p:sldId id="274" r:id="rId17"/>
    <p:sldId id="310" r:id="rId18"/>
    <p:sldId id="275" r:id="rId19"/>
    <p:sldId id="281" r:id="rId20"/>
    <p:sldId id="282" r:id="rId21"/>
    <p:sldId id="304" r:id="rId22"/>
    <p:sldId id="311" r:id="rId23"/>
    <p:sldId id="284" r:id="rId24"/>
    <p:sldId id="286" r:id="rId25"/>
    <p:sldId id="285" r:id="rId26"/>
    <p:sldId id="287" r:id="rId27"/>
    <p:sldId id="292" r:id="rId28"/>
    <p:sldId id="288" r:id="rId29"/>
    <p:sldId id="309" r:id="rId30"/>
    <p:sldId id="290" r:id="rId31"/>
    <p:sldId id="258" r:id="rId32"/>
    <p:sldId id="306" r:id="rId33"/>
    <p:sldId id="307" r:id="rId34"/>
    <p:sldId id="29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0376"/>
    <p:restoredTop sz="91156"/>
  </p:normalViewPr>
  <p:slideViewPr>
    <p:cSldViewPr snapToGrid="0" snapToObjects="1">
      <p:cViewPr varScale="1">
        <p:scale>
          <a:sx n="116" d="100"/>
          <a:sy n="116" d="100"/>
        </p:scale>
        <p:origin x="6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Mcintyre" userId="S::andrew.mcintyre@acadiau.ca::80d54d95-e96b-41ab-b1ea-34c905f7026e" providerId="AD" clId="Web-{74554CD6-9974-0061-59CC-5C4954A68918}"/>
    <pc:docChg chg="modSld">
      <pc:chgData name="Andrew Mcintyre" userId="S::andrew.mcintyre@acadiau.ca::80d54d95-e96b-41ab-b1ea-34c905f7026e" providerId="AD" clId="Web-{74554CD6-9974-0061-59CC-5C4954A68918}" dt="2019-06-12T19:54:44.543" v="2" actId="20577"/>
      <pc:docMkLst>
        <pc:docMk/>
      </pc:docMkLst>
      <pc:sldChg chg="modSp">
        <pc:chgData name="Andrew Mcintyre" userId="S::andrew.mcintyre@acadiau.ca::80d54d95-e96b-41ab-b1ea-34c905f7026e" providerId="AD" clId="Web-{74554CD6-9974-0061-59CC-5C4954A68918}" dt="2019-06-12T19:54:44.543" v="2" actId="20577"/>
        <pc:sldMkLst>
          <pc:docMk/>
          <pc:sldMk cId="2876166508" sldId="295"/>
        </pc:sldMkLst>
        <pc:spChg chg="mod">
          <ac:chgData name="Andrew Mcintyre" userId="S::andrew.mcintyre@acadiau.ca::80d54d95-e96b-41ab-b1ea-34c905f7026e" providerId="AD" clId="Web-{74554CD6-9974-0061-59CC-5C4954A68918}" dt="2019-06-12T19:54:44.543" v="2" actId="20577"/>
          <ac:spMkLst>
            <pc:docMk/>
            <pc:sldMk cId="2876166508" sldId="295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55CD96-DF5D-4447-BAFC-F2E5C7FBCEDB}" type="datetimeFigureOut">
              <a:rPr lang="en-US" smtClean="0"/>
              <a:t>6/10/22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5260A9-C798-2442-B54B-DFBDF3816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72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2969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2188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1759144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68610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927841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en-US" dirty="0" err="1">
                <a:ea typeface="ＭＳ Ｐゴシック" charset="-128"/>
              </a:rPr>
              <a:t>OR_and_XOR.py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7270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18306009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Show Multilayer neural network OH</a:t>
            </a:r>
          </a:p>
          <a:p>
            <a:r>
              <a:rPr lang="en-US" altLang="en-US">
                <a:ea typeface="ＭＳ Ｐゴシック" charset="-128"/>
              </a:rPr>
              <a:t>Show XOR network OH.</a:t>
            </a:r>
          </a:p>
        </p:txBody>
      </p:sp>
      <p:sp>
        <p:nvSpPr>
          <p:cNvPr id="7680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1933022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8704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1166303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Show BP of Network Error OH.</a:t>
            </a:r>
          </a:p>
          <a:p>
            <a:r>
              <a:rPr lang="en-US" altLang="en-US" dirty="0">
                <a:ea typeface="ＭＳ Ｐゴシック" charset="-128"/>
              </a:rPr>
              <a:t>Show sigmoid activation function graph and values.</a:t>
            </a:r>
          </a:p>
          <a:p>
            <a:endParaRPr lang="en-US" altLang="en-US" dirty="0">
              <a:ea typeface="ＭＳ Ｐゴシック" charset="-128"/>
            </a:endParaRPr>
          </a:p>
        </p:txBody>
      </p:sp>
      <p:sp>
        <p:nvSpPr>
          <p:cNvPr id="89090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20486681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Show BP of Network Error which has the math on it.</a:t>
            </a:r>
          </a:p>
        </p:txBody>
      </p:sp>
      <p:sp>
        <p:nvSpPr>
          <p:cNvPr id="9113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3288052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9318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32080335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 dirty="0">
              <a:ea typeface="ＭＳ Ｐゴシック" charset="-128"/>
            </a:endParaRPr>
          </a:p>
        </p:txBody>
      </p:sp>
      <p:sp>
        <p:nvSpPr>
          <p:cNvPr id="9728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14782174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95234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16610830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Show Gradient descent and momentum term OH.</a:t>
            </a:r>
          </a:p>
        </p:txBody>
      </p:sp>
      <p:sp>
        <p:nvSpPr>
          <p:cNvPr id="99330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1815274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3174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436721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0137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14435361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68610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24995288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CA" altLang="en-US"/>
          </a:p>
        </p:txBody>
      </p:sp>
      <p:sp>
        <p:nvSpPr>
          <p:cNvPr id="645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897A061-8ACD-A744-BA83-ED69FDA5295D}" type="slidenum">
              <a:rPr lang="en-US" altLang="en-US" sz="1200"/>
              <a:pPr eaLnBrk="1" hangingPunct="1"/>
              <a:t>30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6073588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1366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93135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3005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05965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3209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040687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en-US" dirty="0" err="1">
                <a:ea typeface="ＭＳ Ｐゴシック" charset="-128"/>
              </a:rPr>
              <a:t>OR_and_XOR.py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7270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312502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5017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1851519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5017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1518387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5222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371554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 dirty="0">
              <a:ea typeface="ＭＳ Ｐゴシック" charset="-128"/>
            </a:endParaRPr>
          </a:p>
        </p:txBody>
      </p:sp>
      <p:sp>
        <p:nvSpPr>
          <p:cNvPr id="54274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1070715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64514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959519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CA" altLang="en-US"/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9DDCB19-859D-8C4C-8197-E9BC109B5178}" type="slidenum">
              <a:rPr lang="en-US" altLang="en-US" sz="1200"/>
              <a:pPr eaLnBrk="1" hangingPunct="1"/>
              <a:t>13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680571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Show pattern space OH for </a:t>
            </a:r>
            <a:r>
              <a:rPr lang="ja-JP" altLang="en-US">
                <a:ea typeface="ＭＳ Ｐゴシック" charset="-128"/>
              </a:rPr>
              <a:t>“</a:t>
            </a:r>
            <a:r>
              <a:rPr lang="en-US" altLang="ja-JP">
                <a:ea typeface="ＭＳ Ｐゴシック" charset="-128"/>
              </a:rPr>
              <a:t>take-out special</a:t>
            </a:r>
            <a:r>
              <a:rPr lang="ja-JP" altLang="en-US">
                <a:ea typeface="ＭＳ Ｐゴシック" charset="-128"/>
              </a:rPr>
              <a:t>”</a:t>
            </a:r>
            <a:r>
              <a:rPr lang="en-US" altLang="ja-JP">
                <a:ea typeface="ＭＳ Ｐゴシック" charset="-128"/>
              </a:rPr>
              <a:t>  vs. </a:t>
            </a:r>
            <a:r>
              <a:rPr lang="ja-JP" altLang="en-US">
                <a:ea typeface="ＭＳ Ｐゴシック" charset="-128"/>
              </a:rPr>
              <a:t>“</a:t>
            </a:r>
            <a:r>
              <a:rPr lang="en-US" altLang="ja-JP">
                <a:ea typeface="ＭＳ Ｐゴシック" charset="-128"/>
              </a:rPr>
              <a:t>Dinner for two</a:t>
            </a:r>
            <a:r>
              <a:rPr lang="ja-JP" altLang="en-US">
                <a:ea typeface="ＭＳ Ｐゴシック" charset="-128"/>
              </a:rPr>
              <a:t>”</a:t>
            </a:r>
            <a:r>
              <a:rPr lang="en-US" altLang="ja-JP">
                <a:ea typeface="ＭＳ Ｐゴシック" charset="-128"/>
              </a:rPr>
              <a:t>.</a:t>
            </a:r>
          </a:p>
          <a:p>
            <a:r>
              <a:rPr lang="en-US" altLang="en-US">
                <a:ea typeface="ＭＳ Ｐゴシック" charset="-128"/>
              </a:rPr>
              <a:t>Also OHs for XOR and linear dependent points.</a:t>
            </a:r>
          </a:p>
          <a:p>
            <a:endParaRPr lang="en-US" altLang="en-US">
              <a:ea typeface="ＭＳ Ｐゴシック" charset="-128"/>
            </a:endParaRPr>
          </a:p>
        </p:txBody>
      </p:sp>
      <p:sp>
        <p:nvSpPr>
          <p:cNvPr id="6656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</p:spTree>
    <p:extLst>
      <p:ext uri="{BB962C8B-B14F-4D97-AF65-F5344CB8AC3E}">
        <p14:creationId xmlns:p14="http://schemas.microsoft.com/office/powerpoint/2010/main" val="708764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fld id="{27AA1BAF-B86C-BF46-8E7F-F80493727279}" type="datetime1">
              <a:rPr lang="en-CA" smtClean="0"/>
              <a:t>2022-06-10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en-US"/>
              <a:t>Deep Learning Workshop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FB1813C9-A23E-CC4B-9720-03BDC15291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060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9A97E-9667-7641-900E-A7CA239F5D13}" type="datetime1">
              <a:rPr lang="en-CA" smtClean="0"/>
              <a:t>2022-06-10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4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C027-271C-D34A-A979-B3892EDF4577}" type="datetime1">
              <a:rPr lang="en-CA" smtClean="0"/>
              <a:t>2022-06-10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555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0" y="419100"/>
            <a:ext cx="10371667" cy="11049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176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4699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E1448-D112-AD42-B8A4-F19AEE3DEDF3}" type="datetime1">
              <a:rPr lang="en-CA" smtClean="0"/>
              <a:t>2022-06-10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945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B855-AEC4-E544-9A6C-782D7603AE79}" type="datetime1">
              <a:rPr lang="en-CA" smtClean="0"/>
              <a:t>2022-06-10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74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C2FB-EB25-F04C-B28D-03F70B4C00D4}" type="datetime1">
              <a:rPr lang="en-CA" smtClean="0"/>
              <a:t>2022-06-10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02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4EEE3-4A31-A04D-961F-5412BEDEF52C}" type="datetime1">
              <a:rPr lang="en-CA" smtClean="0"/>
              <a:t>2022-06-10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75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4A8E1-07B5-4649-86AE-8844E51AE99B}" type="datetime1">
              <a:rPr lang="en-CA" smtClean="0"/>
              <a:t>2022-06-10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076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26450-6B2D-9A42-82BB-35B0EFDDEC6D}" type="datetime1">
              <a:rPr lang="en-CA" smtClean="0"/>
              <a:t>2022-06-10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9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3F82D-7D05-4748-A453-6A88A5B73E1F}" type="datetime1">
              <a:rPr lang="en-CA" smtClean="0"/>
              <a:t>2022-06-10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75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8EBC9-9914-A547-AD0C-7DCF66A01A2A}" type="datetime1">
              <a:rPr lang="en-CA" smtClean="0"/>
              <a:t>2022-06-10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51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74D86-215E-9E4A-8C2F-2072272DE62C}" type="datetime1">
              <a:rPr lang="en-CA" smtClean="0"/>
              <a:t>2022-06-10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Deep Learning Workshop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1813C9-A23E-CC4B-9720-03BDC1529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47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9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5.tiff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0.tiff"/><Relationship Id="rId9" Type="http://schemas.openxmlformats.org/officeDocument/2006/relationships/image" Target="../media/image20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26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4" Type="http://schemas.openxmlformats.org/officeDocument/2006/relationships/image" Target="../media/image28.w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34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79096"/>
            <a:ext cx="9144000" cy="1231461"/>
          </a:xfrm>
        </p:spPr>
        <p:txBody>
          <a:bodyPr/>
          <a:lstStyle/>
          <a:p>
            <a:r>
              <a:rPr lang="en-US" b="1"/>
              <a:t>Basic BP ANNs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702633"/>
            <a:ext cx="9144000" cy="1655762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 sz="2800" dirty="0"/>
          </a:p>
          <a:p>
            <a:r>
              <a:rPr lang="en-US" sz="2800" dirty="0"/>
              <a:t>with </a:t>
            </a:r>
            <a:endParaRPr lang="en-US" sz="2800" dirty="0">
              <a:cs typeface="Calibri"/>
            </a:endParaRPr>
          </a:p>
          <a:p>
            <a:r>
              <a:rPr lang="en-US" sz="2800" dirty="0"/>
              <a:t>Daniel L. Silver, Ph.D.</a:t>
            </a:r>
            <a:endParaRPr lang="en-US" sz="2800" dirty="0">
              <a:cs typeface="Calibri"/>
            </a:endParaRPr>
          </a:p>
          <a:p>
            <a:r>
              <a:rPr lang="en-US" sz="2800" dirty="0"/>
              <a:t>Andy McIntyre, Ph.D.</a:t>
            </a:r>
            <a:endParaRPr lang="en-US" sz="2800" dirty="0">
              <a:cs typeface="Calibri"/>
            </a:endParaRPr>
          </a:p>
          <a:p>
            <a:endParaRPr lang="en-US" sz="2800" dirty="0"/>
          </a:p>
          <a:p>
            <a:r>
              <a:rPr lang="en-US" sz="2800" dirty="0"/>
              <a:t>June 24, 2022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1943D9E0-9124-7B43-8D18-7A82530FE41B}" type="datetime1">
              <a:rPr lang="en-CA" smtClean="0"/>
              <a:t>2022-06-10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B1813C9-A23E-CC4B-9720-03BDC152914B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78A9A5-BE41-2641-81E1-0E78FF0BF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5256" y="3530514"/>
            <a:ext cx="2628578" cy="231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66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Learning in a Simple Neuron 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algn="ctr">
              <a:buFont typeface="Monotype Sorts" charset="2"/>
              <a:buNone/>
              <a:defRPr/>
            </a:pPr>
            <a:r>
              <a:rPr lang="en-US" altLang="en-US" sz="3600" dirty="0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Perceptron Learning Algorithm:</a:t>
            </a:r>
            <a:endParaRPr lang="en-US" altLang="en-US" dirty="0">
              <a:solidFill>
                <a:schemeClr val="accent2"/>
              </a:solidFill>
              <a:effectLst>
                <a:outerShdw blurRad="38100" dist="38100" dir="2700000" algn="tl">
                  <a:srgbClr val="FFFFFF"/>
                </a:outerShdw>
              </a:effectLst>
              <a:ea typeface="ＭＳ Ｐゴシック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1.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Initialize weights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2.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Present a pattern and target output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3.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Compute output :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4.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Update weights :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Repeat starting at 2 until acceptable level of error</a:t>
            </a:r>
          </a:p>
          <a:p>
            <a:pPr>
              <a:buFont typeface="Monotype Sorts" charset="2"/>
              <a:buNone/>
              <a:defRPr/>
            </a:pPr>
            <a:endParaRPr lang="en-US" alt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ea typeface="ＭＳ Ｐゴシック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This is an online method of computing a regression = fitting a function to a set of data points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436" y="2298419"/>
            <a:ext cx="2198011" cy="10226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0436" y="3583902"/>
            <a:ext cx="3676904" cy="37072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D183D-B836-A74B-AD9E-9E2213A1B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65819-D583-EE40-AAEF-25C381D1A13A}" type="datetime1">
              <a:rPr lang="en-CA" smtClean="0"/>
              <a:t>2022-06-10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D8BC7-C5F2-CB4D-834F-1FE87B789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7AA8D-5B42-5945-9216-B2D5AEE73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75643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Learning in a Simple Neuron 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 typeface="Monotype Sorts" charset="2"/>
              <a:buNone/>
              <a:defRPr/>
            </a:pPr>
            <a:r>
              <a:rPr lang="en-US" altLang="en-US" sz="3200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Widrow</a:t>
            </a:r>
            <a:r>
              <a:rPr lang="en-US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-Hoff  or Delta Rule for Weight Modification</a:t>
            </a:r>
            <a:endParaRPr lang="en-US" altLang="en-US" dirty="0">
              <a:solidFill>
                <a:schemeClr val="accent2"/>
              </a:solidFill>
              <a:effectLst>
                <a:outerShdw blurRad="38100" dist="38100" dir="2700000" algn="tl">
                  <a:srgbClr val="FFFFFF"/>
                </a:outerShdw>
              </a:effectLst>
              <a:ea typeface="ＭＳ Ｐゴシック" charset="-128"/>
            </a:endParaRPr>
          </a:p>
          <a:p>
            <a:pPr>
              <a:buFont typeface="Monotype Sorts" charset="2"/>
              <a:buNone/>
              <a:defRPr/>
            </a:pPr>
            <a:endParaRPr lang="en-US" altLang="en-US" sz="2400" dirty="0">
              <a:solidFill>
                <a:schemeClr val="accent2"/>
              </a:solidFill>
              <a:effectLst>
                <a:outerShdw blurRad="38100" dist="38100" dir="2700000" algn="tl">
                  <a:srgbClr val="FFFFFF"/>
                </a:outerShdw>
              </a:effectLst>
              <a:ea typeface="ＭＳ Ｐゴシック" charset="-128"/>
            </a:endParaRPr>
          </a:p>
          <a:p>
            <a:pPr>
              <a:buFont typeface="Monotype Sorts" charset="2"/>
              <a:buNone/>
              <a:defRPr/>
            </a:pPr>
            <a:endParaRPr lang="en-US" altLang="en-US" sz="2400" dirty="0">
              <a:solidFill>
                <a:schemeClr val="accent2"/>
              </a:solidFill>
              <a:effectLst>
                <a:outerShdw blurRad="38100" dist="38100" dir="2700000" algn="tl">
                  <a:srgbClr val="FFFFFF"/>
                </a:outerShdw>
              </a:effectLst>
              <a:ea typeface="ＭＳ Ｐゴシック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Where: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i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Symbol" charset="2"/>
                <a:ea typeface="ＭＳ Ｐゴシック" charset="-128"/>
              </a:rPr>
              <a:t>h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  = </a:t>
            </a:r>
            <a:r>
              <a:rPr lang="en-US" altLang="en-US" i="1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learning rate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(</a:t>
            </a:r>
            <a:r>
              <a:rPr lang="en-US" altLang="en-US" i="1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o &lt; </a:t>
            </a:r>
            <a:r>
              <a:rPr lang="en-US" altLang="en-US" i="1" dirty="0">
                <a:effectLst>
                  <a:outerShdw blurRad="38100" dist="38100" dir="2700000" algn="tl">
                    <a:srgbClr val="919191"/>
                  </a:outerShdw>
                </a:effectLst>
                <a:latin typeface="Symbol" charset="2"/>
                <a:ea typeface="ＭＳ Ｐゴシック" charset="-128"/>
              </a:rPr>
              <a:t>h </a:t>
            </a:r>
            <a:r>
              <a:rPr lang="en-US" altLang="en-US" i="1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&lt;= 1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),     typically set = </a:t>
            </a:r>
            <a:r>
              <a:rPr lang="en-US" altLang="en-US" i="1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0.1</a:t>
            </a:r>
            <a:endParaRPr lang="en-US" altLang="en-US" dirty="0">
              <a:effectLst>
                <a:outerShdw blurRad="38100" dist="38100" dir="2700000" algn="tl">
                  <a:srgbClr val="919191"/>
                </a:outerShdw>
              </a:effectLst>
              <a:ea typeface="ＭＳ Ｐゴシック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en-US" i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d</a:t>
            </a:r>
            <a:r>
              <a:rPr lang="en-US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= </a:t>
            </a:r>
            <a:r>
              <a:rPr lang="en-US" altLang="en-US" i="1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error signal 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=  desired output - network output.  =   </a:t>
            </a:r>
            <a:r>
              <a:rPr lang="en-US" altLang="en-US" i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t – y</a:t>
            </a:r>
          </a:p>
          <a:p>
            <a:pPr>
              <a:buFont typeface="Monotype Sorts" charset="2"/>
              <a:buNone/>
              <a:defRPr/>
            </a:pPr>
            <a:endParaRPr lang="en-US" altLang="en-US" i="1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ea typeface="ＭＳ Ｐゴシック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en-US" i="1" dirty="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Fundamentally a gradient descent method of search</a:t>
            </a:r>
          </a:p>
        </p:txBody>
      </p:sp>
      <p:graphicFrame>
        <p:nvGraphicFramePr>
          <p:cNvPr id="53252" name="Object 5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5791884"/>
              </p:ext>
            </p:extLst>
          </p:nvPr>
        </p:nvGraphicFramePr>
        <p:xfrm>
          <a:off x="7558369" y="3129756"/>
          <a:ext cx="2205563" cy="541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38400" imgH="596900" progId="Equation.3">
                  <p:embed/>
                </p:oleObj>
              </mc:Choice>
              <mc:Fallback>
                <p:oleObj name="Equation" r:id="rId3" imgW="2438400" imgH="5969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8369" y="3129756"/>
                        <a:ext cx="2205563" cy="5411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3" name="Rectangle 6"/>
          <p:cNvSpPr>
            <a:spLocks noChangeArrowheads="1"/>
          </p:cNvSpPr>
          <p:nvPr/>
        </p:nvSpPr>
        <p:spPr bwMode="auto">
          <a:xfrm>
            <a:off x="6381294" y="3306066"/>
            <a:ext cx="277812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charset="0"/>
              </a:rPr>
              <a:t>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1931" y="3222471"/>
            <a:ext cx="4154861" cy="44842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A8C64-9507-E346-AFF0-1E9F35F6F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F7E50-E0F2-9648-8974-81257D47EF5A}" type="datetime1">
              <a:rPr lang="en-CA" smtClean="0"/>
              <a:t>2022-06-10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ABB61-59DF-8248-8649-97C5821E5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3C67C4-ADF9-B544-B524-DAEDD5E30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23599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 Box 5"/>
          <p:cNvSpPr txBox="1">
            <a:spLocks noChangeArrowheads="1"/>
          </p:cNvSpPr>
          <p:nvPr/>
        </p:nvSpPr>
        <p:spPr bwMode="auto">
          <a:xfrm>
            <a:off x="3008314" y="2170114"/>
            <a:ext cx="1704313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charset="0"/>
              </a:rPr>
              <a:t>Logical OR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charset="0"/>
              </a:rPr>
              <a:t>Function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>
              <a:latin typeface="Times New Roman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i="1" u="sng" dirty="0">
                <a:latin typeface="Times New Roman" charset="0"/>
              </a:rPr>
              <a:t>x</a:t>
            </a:r>
            <a:r>
              <a:rPr lang="en-US" altLang="en-US" sz="2800" i="1" u="sng" baseline="-25000" dirty="0">
                <a:latin typeface="Times New Roman" charset="0"/>
              </a:rPr>
              <a:t>1</a:t>
            </a:r>
            <a:r>
              <a:rPr lang="en-US" altLang="en-US" sz="2800" i="1" u="sng" dirty="0">
                <a:latin typeface="Times New Roman" charset="0"/>
              </a:rPr>
              <a:t>	x</a:t>
            </a:r>
            <a:r>
              <a:rPr lang="en-US" altLang="en-US" sz="2800" i="1" u="sng" baseline="-25000" dirty="0">
                <a:latin typeface="Times New Roman" charset="0"/>
              </a:rPr>
              <a:t>2</a:t>
            </a:r>
            <a:r>
              <a:rPr lang="en-US" altLang="en-US" sz="2800" i="1" u="sng" dirty="0">
                <a:latin typeface="Times New Roman" charset="0"/>
              </a:rPr>
              <a:t>	 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charset="0"/>
              </a:rPr>
              <a:t>0	0	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charset="0"/>
              </a:rPr>
              <a:t>0	1	1</a:t>
            </a:r>
          </a:p>
          <a:p>
            <a:pPr>
              <a:spcBef>
                <a:spcPct val="0"/>
              </a:spcBef>
              <a:buClrTx/>
              <a:buSzTx/>
              <a:buFontTx/>
              <a:buAutoNum type="arabicPlain"/>
            </a:pPr>
            <a:r>
              <a:rPr lang="en-US" altLang="en-US" sz="2400" dirty="0">
                <a:latin typeface="Times New Roman" charset="0"/>
              </a:rPr>
              <a:t>0	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charset="0"/>
              </a:rPr>
              <a:t>1	1	1</a:t>
            </a:r>
          </a:p>
        </p:txBody>
      </p:sp>
      <p:sp>
        <p:nvSpPr>
          <p:cNvPr id="63491" name="Rectangle 6"/>
          <p:cNvSpPr>
            <a:spLocks noChangeArrowheads="1"/>
          </p:cNvSpPr>
          <p:nvPr/>
        </p:nvSpPr>
        <p:spPr bwMode="auto">
          <a:xfrm>
            <a:off x="6096000" y="2170114"/>
            <a:ext cx="2724150" cy="2713037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63492" name="Text Box 7"/>
          <p:cNvSpPr txBox="1">
            <a:spLocks noChangeArrowheads="1"/>
          </p:cNvSpPr>
          <p:nvPr/>
        </p:nvSpPr>
        <p:spPr bwMode="auto">
          <a:xfrm>
            <a:off x="5487988" y="3101976"/>
            <a:ext cx="50366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latin typeface="Times New Roman" charset="0"/>
              </a:rPr>
              <a:t>x</a:t>
            </a:r>
            <a:r>
              <a:rPr lang="en-US" altLang="en-US" i="1" baseline="-25000">
                <a:latin typeface="Times New Roman" charset="0"/>
              </a:rPr>
              <a:t>2</a:t>
            </a:r>
          </a:p>
        </p:txBody>
      </p:sp>
      <p:sp>
        <p:nvSpPr>
          <p:cNvPr id="63493" name="Text Box 8"/>
          <p:cNvSpPr txBox="1">
            <a:spLocks noChangeArrowheads="1"/>
          </p:cNvSpPr>
          <p:nvPr/>
        </p:nvSpPr>
        <p:spPr bwMode="auto">
          <a:xfrm>
            <a:off x="7404100" y="4856164"/>
            <a:ext cx="50366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latin typeface="Times New Roman" charset="0"/>
              </a:rPr>
              <a:t>x</a:t>
            </a:r>
            <a:r>
              <a:rPr lang="en-US" altLang="en-US" i="1" baseline="-25000">
                <a:latin typeface="Times New Roman" charset="0"/>
              </a:rPr>
              <a:t>1</a:t>
            </a:r>
          </a:p>
        </p:txBody>
      </p:sp>
      <p:sp>
        <p:nvSpPr>
          <p:cNvPr id="63494" name="Text Box 9"/>
          <p:cNvSpPr txBox="1">
            <a:spLocks noChangeArrowheads="1"/>
          </p:cNvSpPr>
          <p:nvPr/>
        </p:nvSpPr>
        <p:spPr bwMode="auto">
          <a:xfrm>
            <a:off x="5487988" y="4654550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0,0</a:t>
            </a:r>
          </a:p>
        </p:txBody>
      </p:sp>
      <p:sp>
        <p:nvSpPr>
          <p:cNvPr id="63495" name="Text Box 10"/>
          <p:cNvSpPr txBox="1">
            <a:spLocks noChangeArrowheads="1"/>
          </p:cNvSpPr>
          <p:nvPr/>
        </p:nvSpPr>
        <p:spPr bwMode="auto">
          <a:xfrm>
            <a:off x="8926513" y="4614863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0,1</a:t>
            </a:r>
          </a:p>
        </p:txBody>
      </p:sp>
      <p:sp>
        <p:nvSpPr>
          <p:cNvPr id="63496" name="Text Box 11"/>
          <p:cNvSpPr txBox="1">
            <a:spLocks noChangeArrowheads="1"/>
          </p:cNvSpPr>
          <p:nvPr/>
        </p:nvSpPr>
        <p:spPr bwMode="auto">
          <a:xfrm>
            <a:off x="5487988" y="1941513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1,0</a:t>
            </a:r>
          </a:p>
        </p:txBody>
      </p:sp>
      <p:sp>
        <p:nvSpPr>
          <p:cNvPr id="63497" name="Text Box 12"/>
          <p:cNvSpPr txBox="1">
            <a:spLocks noChangeArrowheads="1"/>
          </p:cNvSpPr>
          <p:nvPr/>
        </p:nvSpPr>
        <p:spPr bwMode="auto">
          <a:xfrm>
            <a:off x="8926513" y="1941513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1,1</a:t>
            </a:r>
          </a:p>
        </p:txBody>
      </p:sp>
      <p:sp>
        <p:nvSpPr>
          <p:cNvPr id="63498" name="Line 13"/>
          <p:cNvSpPr>
            <a:spLocks noChangeShapeType="1"/>
          </p:cNvSpPr>
          <p:nvPr/>
        </p:nvSpPr>
        <p:spPr bwMode="auto">
          <a:xfrm>
            <a:off x="5487988" y="2398714"/>
            <a:ext cx="3332162" cy="3013075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499" name="Oval 14"/>
          <p:cNvSpPr>
            <a:spLocks noChangeArrowheads="1"/>
          </p:cNvSpPr>
          <p:nvPr/>
        </p:nvSpPr>
        <p:spPr bwMode="auto">
          <a:xfrm>
            <a:off x="5988051" y="4725988"/>
            <a:ext cx="214313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63500" name="Oval 15"/>
          <p:cNvSpPr>
            <a:spLocks noChangeArrowheads="1"/>
          </p:cNvSpPr>
          <p:nvPr/>
        </p:nvSpPr>
        <p:spPr bwMode="auto">
          <a:xfrm>
            <a:off x="5988051" y="2055813"/>
            <a:ext cx="214313" cy="228600"/>
          </a:xfrm>
          <a:prstGeom prst="ellipse">
            <a:avLst/>
          </a:prstGeom>
          <a:solidFill>
            <a:srgbClr val="00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63501" name="Oval 16"/>
          <p:cNvSpPr>
            <a:spLocks noChangeArrowheads="1"/>
          </p:cNvSpPr>
          <p:nvPr/>
        </p:nvSpPr>
        <p:spPr bwMode="auto">
          <a:xfrm>
            <a:off x="8712201" y="4725988"/>
            <a:ext cx="214313" cy="228600"/>
          </a:xfrm>
          <a:prstGeom prst="ellipse">
            <a:avLst/>
          </a:prstGeom>
          <a:solidFill>
            <a:srgbClr val="00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63502" name="Oval 17"/>
          <p:cNvSpPr>
            <a:spLocks noChangeArrowheads="1"/>
          </p:cNvSpPr>
          <p:nvPr/>
        </p:nvSpPr>
        <p:spPr bwMode="auto">
          <a:xfrm>
            <a:off x="8712201" y="2093913"/>
            <a:ext cx="214313" cy="228600"/>
          </a:xfrm>
          <a:prstGeom prst="ellipse">
            <a:avLst/>
          </a:prstGeom>
          <a:solidFill>
            <a:srgbClr val="00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63503" name="Text Box 18"/>
          <p:cNvSpPr txBox="1">
            <a:spLocks noChangeArrowheads="1"/>
          </p:cNvSpPr>
          <p:nvPr/>
        </p:nvSpPr>
        <p:spPr bwMode="auto">
          <a:xfrm>
            <a:off x="6724650" y="2909888"/>
            <a:ext cx="32019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i="1">
                <a:solidFill>
                  <a:schemeClr val="tx2"/>
                </a:solidFill>
                <a:latin typeface="Times New Roman" charset="0"/>
              </a:rPr>
              <a:t>y = f(w</a:t>
            </a:r>
            <a:r>
              <a:rPr lang="en-US" altLang="en-US" sz="2800" i="1" baseline="-25000">
                <a:solidFill>
                  <a:schemeClr val="tx2"/>
                </a:solidFill>
                <a:latin typeface="Times New Roman" charset="0"/>
              </a:rPr>
              <a:t>0</a:t>
            </a:r>
            <a:r>
              <a:rPr lang="en-US" altLang="en-US" sz="2800" i="1">
                <a:solidFill>
                  <a:schemeClr val="tx2"/>
                </a:solidFill>
                <a:latin typeface="Times New Roman" charset="0"/>
              </a:rPr>
              <a:t>+w</a:t>
            </a:r>
            <a:r>
              <a:rPr lang="en-US" altLang="en-US" sz="2800" i="1" baseline="-25000">
                <a:solidFill>
                  <a:schemeClr val="tx2"/>
                </a:solidFill>
                <a:latin typeface="Times New Roman" charset="0"/>
              </a:rPr>
              <a:t>1</a:t>
            </a:r>
            <a:r>
              <a:rPr lang="en-US" altLang="en-US" sz="2800" i="1">
                <a:solidFill>
                  <a:schemeClr val="tx2"/>
                </a:solidFill>
                <a:latin typeface="Times New Roman" charset="0"/>
              </a:rPr>
              <a:t>x</a:t>
            </a:r>
            <a:r>
              <a:rPr lang="en-US" altLang="en-US" sz="2800" i="1" baseline="-25000">
                <a:solidFill>
                  <a:schemeClr val="tx2"/>
                </a:solidFill>
                <a:latin typeface="Times New Roman" charset="0"/>
              </a:rPr>
              <a:t>1</a:t>
            </a:r>
            <a:r>
              <a:rPr lang="en-US" altLang="en-US" sz="2800" i="1">
                <a:solidFill>
                  <a:schemeClr val="tx2"/>
                </a:solidFill>
                <a:latin typeface="Times New Roman" charset="0"/>
              </a:rPr>
              <a:t>+w</a:t>
            </a:r>
            <a:r>
              <a:rPr lang="en-US" altLang="en-US" sz="2800" i="1" baseline="-25000">
                <a:solidFill>
                  <a:schemeClr val="tx2"/>
                </a:solidFill>
                <a:latin typeface="Times New Roman" charset="0"/>
              </a:rPr>
              <a:t>2</a:t>
            </a:r>
            <a:r>
              <a:rPr lang="en-US" altLang="en-US" sz="2800" i="1">
                <a:solidFill>
                  <a:schemeClr val="tx2"/>
                </a:solidFill>
                <a:latin typeface="Times New Roman" charset="0"/>
              </a:rPr>
              <a:t>x</a:t>
            </a:r>
            <a:r>
              <a:rPr lang="en-US" altLang="en-US" sz="2800" i="1" baseline="-25000">
                <a:solidFill>
                  <a:schemeClr val="tx2"/>
                </a:solidFill>
                <a:latin typeface="Times New Roman" charset="0"/>
              </a:rPr>
              <a:t>2</a:t>
            </a:r>
            <a:r>
              <a:rPr lang="en-US" altLang="en-US" sz="2800" i="1">
                <a:solidFill>
                  <a:schemeClr val="tx2"/>
                </a:solidFill>
                <a:latin typeface="Times New Roman" charset="0"/>
              </a:rPr>
              <a:t>)</a:t>
            </a:r>
          </a:p>
        </p:txBody>
      </p:sp>
      <p:sp>
        <p:nvSpPr>
          <p:cNvPr id="63504" name="Text Box 19"/>
          <p:cNvSpPr txBox="1">
            <a:spLocks noChangeArrowheads="1"/>
          </p:cNvSpPr>
          <p:nvPr/>
        </p:nvSpPr>
        <p:spPr bwMode="auto">
          <a:xfrm>
            <a:off x="514805" y="399923"/>
            <a:ext cx="3402091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 dirty="0">
                <a:latin typeface="Times New Roman" charset="0"/>
              </a:rPr>
              <a:t>What is an artificial neuron doing when it learns?</a:t>
            </a:r>
          </a:p>
        </p:txBody>
      </p:sp>
      <p:sp>
        <p:nvSpPr>
          <p:cNvPr id="63505" name="Oval 34"/>
          <p:cNvSpPr>
            <a:spLocks noChangeArrowheads="1"/>
          </p:cNvSpPr>
          <p:nvPr/>
        </p:nvSpPr>
        <p:spPr bwMode="auto">
          <a:xfrm>
            <a:off x="7186614" y="512764"/>
            <a:ext cx="217487" cy="18732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63506" name="Oval 35"/>
          <p:cNvSpPr>
            <a:spLocks noChangeArrowheads="1"/>
          </p:cNvSpPr>
          <p:nvPr/>
        </p:nvSpPr>
        <p:spPr bwMode="auto">
          <a:xfrm>
            <a:off x="7523164" y="1430339"/>
            <a:ext cx="217487" cy="18573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63507" name="Oval 39"/>
          <p:cNvSpPr>
            <a:spLocks noChangeArrowheads="1"/>
          </p:cNvSpPr>
          <p:nvPr/>
        </p:nvSpPr>
        <p:spPr bwMode="auto">
          <a:xfrm>
            <a:off x="6757989" y="1430339"/>
            <a:ext cx="217487" cy="18573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cxnSp>
        <p:nvCxnSpPr>
          <p:cNvPr id="63508" name="AutoShape 59"/>
          <p:cNvCxnSpPr>
            <a:cxnSpLocks noChangeShapeType="1"/>
            <a:stCxn id="63507" idx="0"/>
            <a:endCxn id="63505" idx="4"/>
          </p:cNvCxnSpPr>
          <p:nvPr/>
        </p:nvCxnSpPr>
        <p:spPr bwMode="auto">
          <a:xfrm flipV="1">
            <a:off x="6867526" y="700088"/>
            <a:ext cx="428625" cy="73025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509" name="AutoShape 60"/>
          <p:cNvCxnSpPr>
            <a:cxnSpLocks noChangeShapeType="1"/>
            <a:stCxn id="63505" idx="4"/>
            <a:endCxn id="63506" idx="0"/>
          </p:cNvCxnSpPr>
          <p:nvPr/>
        </p:nvCxnSpPr>
        <p:spPr bwMode="auto">
          <a:xfrm>
            <a:off x="7296150" y="700088"/>
            <a:ext cx="336550" cy="73025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3510" name="Text Box 64"/>
          <p:cNvSpPr txBox="1">
            <a:spLocks noChangeArrowheads="1"/>
          </p:cNvSpPr>
          <p:nvPr/>
        </p:nvSpPr>
        <p:spPr bwMode="auto">
          <a:xfrm>
            <a:off x="4605338" y="360364"/>
            <a:ext cx="217559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Simple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Neural Network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C03580-7A72-1446-9BB5-DF58277A9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31115-A1CF-3E4D-83D2-3588BC04C257}" type="datetime1">
              <a:rPr lang="en-CA" smtClean="0"/>
              <a:t>2022-06-10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6AAEAC-29F2-7D4B-BBCE-64546E2F8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5D6CA-FD9D-4644-8365-D3E7D9316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12</a:t>
            </a:fld>
            <a:endParaRPr lang="en-US"/>
          </a:p>
        </p:txBody>
      </p:sp>
      <p:sp>
        <p:nvSpPr>
          <p:cNvPr id="28" name="Text Box 17">
            <a:extLst>
              <a:ext uri="{FF2B5EF4-FFF2-40B4-BE49-F238E27FC236}">
                <a16:creationId xmlns:a16="http://schemas.microsoft.com/office/drawing/2014/main" id="{9234829A-A4E9-454B-9786-460D31147D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9316" y="5580461"/>
            <a:ext cx="94548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dirty="0">
                <a:latin typeface="Times New Roman" charset="0"/>
              </a:rPr>
              <a:t>The discriminate function divides up the 0 and 1 class examples.</a:t>
            </a:r>
          </a:p>
        </p:txBody>
      </p:sp>
    </p:spTree>
    <p:extLst>
      <p:ext uri="{BB962C8B-B14F-4D97-AF65-F5344CB8AC3E}">
        <p14:creationId xmlns:p14="http://schemas.microsoft.com/office/powerpoint/2010/main" val="56609222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Classification</a:t>
            </a:r>
          </a:p>
        </p:txBody>
      </p:sp>
      <p:sp>
        <p:nvSpPr>
          <p:cNvPr id="61442" name="Line 5"/>
          <p:cNvSpPr>
            <a:spLocks noChangeShapeType="1"/>
          </p:cNvSpPr>
          <p:nvPr/>
        </p:nvSpPr>
        <p:spPr bwMode="auto">
          <a:xfrm flipV="1">
            <a:off x="3124200" y="1828800"/>
            <a:ext cx="0" cy="419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443" name="Line 6"/>
          <p:cNvSpPr>
            <a:spLocks noChangeShapeType="1"/>
          </p:cNvSpPr>
          <p:nvPr/>
        </p:nvSpPr>
        <p:spPr bwMode="auto">
          <a:xfrm>
            <a:off x="2895600" y="5791200"/>
            <a:ext cx="6324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444" name="Text Box 7"/>
          <p:cNvSpPr txBox="1">
            <a:spLocks noChangeArrowheads="1"/>
          </p:cNvSpPr>
          <p:nvPr/>
        </p:nvSpPr>
        <p:spPr bwMode="auto">
          <a:xfrm>
            <a:off x="1876425" y="3151189"/>
            <a:ext cx="13997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/>
              <a:t>Mistakes</a:t>
            </a:r>
          </a:p>
        </p:txBody>
      </p:sp>
      <p:sp>
        <p:nvSpPr>
          <p:cNvPr id="61445" name="Text Box 8"/>
          <p:cNvSpPr txBox="1">
            <a:spLocks noChangeArrowheads="1"/>
          </p:cNvSpPr>
          <p:nvPr/>
        </p:nvSpPr>
        <p:spPr bwMode="auto">
          <a:xfrm>
            <a:off x="5638800" y="5949951"/>
            <a:ext cx="20689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/>
              <a:t>Typing Speed</a:t>
            </a:r>
          </a:p>
        </p:txBody>
      </p:sp>
      <p:sp>
        <p:nvSpPr>
          <p:cNvPr id="61446" name="Text Box 9"/>
          <p:cNvSpPr txBox="1">
            <a:spLocks noChangeArrowheads="1"/>
          </p:cNvSpPr>
          <p:nvPr/>
        </p:nvSpPr>
        <p:spPr bwMode="auto">
          <a:xfrm>
            <a:off x="6918326" y="3935413"/>
            <a:ext cx="339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1447" name="Text Box 10"/>
          <p:cNvSpPr txBox="1">
            <a:spLocks noChangeArrowheads="1"/>
          </p:cNvSpPr>
          <p:nvPr/>
        </p:nvSpPr>
        <p:spPr bwMode="auto">
          <a:xfrm>
            <a:off x="4876800" y="27432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48" name="Text Box 11"/>
          <p:cNvSpPr txBox="1">
            <a:spLocks noChangeArrowheads="1"/>
          </p:cNvSpPr>
          <p:nvPr/>
        </p:nvSpPr>
        <p:spPr bwMode="auto">
          <a:xfrm>
            <a:off x="5105400" y="32004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49" name="Text Box 12"/>
          <p:cNvSpPr txBox="1">
            <a:spLocks noChangeArrowheads="1"/>
          </p:cNvSpPr>
          <p:nvPr/>
        </p:nvSpPr>
        <p:spPr bwMode="auto">
          <a:xfrm>
            <a:off x="4572000" y="48768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50" name="Text Box 13"/>
          <p:cNvSpPr txBox="1">
            <a:spLocks noChangeArrowheads="1"/>
          </p:cNvSpPr>
          <p:nvPr/>
        </p:nvSpPr>
        <p:spPr bwMode="auto">
          <a:xfrm>
            <a:off x="5867400" y="28194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51" name="Text Box 14"/>
          <p:cNvSpPr txBox="1">
            <a:spLocks noChangeArrowheads="1"/>
          </p:cNvSpPr>
          <p:nvPr/>
        </p:nvSpPr>
        <p:spPr bwMode="auto">
          <a:xfrm>
            <a:off x="7848600" y="24384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52" name="Text Box 15"/>
          <p:cNvSpPr txBox="1">
            <a:spLocks noChangeArrowheads="1"/>
          </p:cNvSpPr>
          <p:nvPr/>
        </p:nvSpPr>
        <p:spPr bwMode="auto">
          <a:xfrm>
            <a:off x="3657600" y="26670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53" name="Text Box 16"/>
          <p:cNvSpPr txBox="1">
            <a:spLocks noChangeArrowheads="1"/>
          </p:cNvSpPr>
          <p:nvPr/>
        </p:nvSpPr>
        <p:spPr bwMode="auto">
          <a:xfrm>
            <a:off x="6248400" y="22098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54" name="Text Box 17"/>
          <p:cNvSpPr txBox="1">
            <a:spLocks noChangeArrowheads="1"/>
          </p:cNvSpPr>
          <p:nvPr/>
        </p:nvSpPr>
        <p:spPr bwMode="auto">
          <a:xfrm>
            <a:off x="8763000" y="30480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55" name="Text Box 18"/>
          <p:cNvSpPr txBox="1">
            <a:spLocks noChangeArrowheads="1"/>
          </p:cNvSpPr>
          <p:nvPr/>
        </p:nvSpPr>
        <p:spPr bwMode="auto">
          <a:xfrm>
            <a:off x="8077200" y="30480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56" name="Text Box 19"/>
          <p:cNvSpPr txBox="1">
            <a:spLocks noChangeArrowheads="1"/>
          </p:cNvSpPr>
          <p:nvPr/>
        </p:nvSpPr>
        <p:spPr bwMode="auto">
          <a:xfrm>
            <a:off x="6248400" y="41148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57" name="Text Box 20"/>
          <p:cNvSpPr txBox="1">
            <a:spLocks noChangeArrowheads="1"/>
          </p:cNvSpPr>
          <p:nvPr/>
        </p:nvSpPr>
        <p:spPr bwMode="auto">
          <a:xfrm>
            <a:off x="4419600" y="19812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58" name="Text Box 21"/>
          <p:cNvSpPr txBox="1">
            <a:spLocks noChangeArrowheads="1"/>
          </p:cNvSpPr>
          <p:nvPr/>
        </p:nvSpPr>
        <p:spPr bwMode="auto">
          <a:xfrm>
            <a:off x="6019800" y="48006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59" name="Text Box 22"/>
          <p:cNvSpPr txBox="1">
            <a:spLocks noChangeArrowheads="1"/>
          </p:cNvSpPr>
          <p:nvPr/>
        </p:nvSpPr>
        <p:spPr bwMode="auto">
          <a:xfrm>
            <a:off x="5486400" y="41148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60" name="Text Box 23"/>
          <p:cNvSpPr txBox="1">
            <a:spLocks noChangeArrowheads="1"/>
          </p:cNvSpPr>
          <p:nvPr/>
        </p:nvSpPr>
        <p:spPr bwMode="auto">
          <a:xfrm>
            <a:off x="4800600" y="36576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61" name="Text Box 24"/>
          <p:cNvSpPr txBox="1">
            <a:spLocks noChangeArrowheads="1"/>
          </p:cNvSpPr>
          <p:nvPr/>
        </p:nvSpPr>
        <p:spPr bwMode="auto">
          <a:xfrm>
            <a:off x="5791200" y="35052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62" name="Text Box 25"/>
          <p:cNvSpPr txBox="1">
            <a:spLocks noChangeArrowheads="1"/>
          </p:cNvSpPr>
          <p:nvPr/>
        </p:nvSpPr>
        <p:spPr bwMode="auto">
          <a:xfrm>
            <a:off x="5486400" y="24384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63" name="Text Box 26"/>
          <p:cNvSpPr txBox="1">
            <a:spLocks noChangeArrowheads="1"/>
          </p:cNvSpPr>
          <p:nvPr/>
        </p:nvSpPr>
        <p:spPr bwMode="auto">
          <a:xfrm>
            <a:off x="4267200" y="32004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64" name="Text Box 27"/>
          <p:cNvSpPr txBox="1">
            <a:spLocks noChangeArrowheads="1"/>
          </p:cNvSpPr>
          <p:nvPr/>
        </p:nvSpPr>
        <p:spPr bwMode="auto">
          <a:xfrm>
            <a:off x="6629400" y="32004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65" name="Text Box 28"/>
          <p:cNvSpPr txBox="1">
            <a:spLocks noChangeArrowheads="1"/>
          </p:cNvSpPr>
          <p:nvPr/>
        </p:nvSpPr>
        <p:spPr bwMode="auto">
          <a:xfrm>
            <a:off x="4572000" y="40386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66" name="Text Box 29"/>
          <p:cNvSpPr txBox="1">
            <a:spLocks noChangeArrowheads="1"/>
          </p:cNvSpPr>
          <p:nvPr/>
        </p:nvSpPr>
        <p:spPr bwMode="auto">
          <a:xfrm>
            <a:off x="6705600" y="25146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67" name="Text Box 30"/>
          <p:cNvSpPr txBox="1">
            <a:spLocks noChangeArrowheads="1"/>
          </p:cNvSpPr>
          <p:nvPr/>
        </p:nvSpPr>
        <p:spPr bwMode="auto">
          <a:xfrm>
            <a:off x="7070726" y="4087813"/>
            <a:ext cx="339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1468" name="Text Box 31"/>
          <p:cNvSpPr txBox="1">
            <a:spLocks noChangeArrowheads="1"/>
          </p:cNvSpPr>
          <p:nvPr/>
        </p:nvSpPr>
        <p:spPr bwMode="auto">
          <a:xfrm>
            <a:off x="7223126" y="4240213"/>
            <a:ext cx="339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1469" name="Text Box 32"/>
          <p:cNvSpPr txBox="1">
            <a:spLocks noChangeArrowheads="1"/>
          </p:cNvSpPr>
          <p:nvPr/>
        </p:nvSpPr>
        <p:spPr bwMode="auto">
          <a:xfrm>
            <a:off x="7848601" y="44196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1470" name="Text Box 33"/>
          <p:cNvSpPr txBox="1">
            <a:spLocks noChangeArrowheads="1"/>
          </p:cNvSpPr>
          <p:nvPr/>
        </p:nvSpPr>
        <p:spPr bwMode="auto">
          <a:xfrm>
            <a:off x="7527926" y="4545013"/>
            <a:ext cx="339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1471" name="Text Box 34"/>
          <p:cNvSpPr txBox="1">
            <a:spLocks noChangeArrowheads="1"/>
          </p:cNvSpPr>
          <p:nvPr/>
        </p:nvSpPr>
        <p:spPr bwMode="auto">
          <a:xfrm>
            <a:off x="7772401" y="35052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1472" name="Text Box 35"/>
          <p:cNvSpPr txBox="1">
            <a:spLocks noChangeArrowheads="1"/>
          </p:cNvSpPr>
          <p:nvPr/>
        </p:nvSpPr>
        <p:spPr bwMode="auto">
          <a:xfrm>
            <a:off x="6400801" y="36576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1473" name="Text Box 36"/>
          <p:cNvSpPr txBox="1">
            <a:spLocks noChangeArrowheads="1"/>
          </p:cNvSpPr>
          <p:nvPr/>
        </p:nvSpPr>
        <p:spPr bwMode="auto">
          <a:xfrm>
            <a:off x="6858001" y="48006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1474" name="Text Box 37"/>
          <p:cNvSpPr txBox="1">
            <a:spLocks noChangeArrowheads="1"/>
          </p:cNvSpPr>
          <p:nvPr/>
        </p:nvSpPr>
        <p:spPr bwMode="auto">
          <a:xfrm>
            <a:off x="7527926" y="4545013"/>
            <a:ext cx="339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1475" name="Text Box 38"/>
          <p:cNvSpPr txBox="1">
            <a:spLocks noChangeArrowheads="1"/>
          </p:cNvSpPr>
          <p:nvPr/>
        </p:nvSpPr>
        <p:spPr bwMode="auto">
          <a:xfrm>
            <a:off x="7680326" y="4697413"/>
            <a:ext cx="339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1476" name="Text Box 39"/>
          <p:cNvSpPr txBox="1">
            <a:spLocks noChangeArrowheads="1"/>
          </p:cNvSpPr>
          <p:nvPr/>
        </p:nvSpPr>
        <p:spPr bwMode="auto">
          <a:xfrm>
            <a:off x="6248401" y="44958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1477" name="Text Box 40"/>
          <p:cNvSpPr txBox="1">
            <a:spLocks noChangeArrowheads="1"/>
          </p:cNvSpPr>
          <p:nvPr/>
        </p:nvSpPr>
        <p:spPr bwMode="auto">
          <a:xfrm>
            <a:off x="8305801" y="36576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1478" name="Text Box 41"/>
          <p:cNvSpPr txBox="1">
            <a:spLocks noChangeArrowheads="1"/>
          </p:cNvSpPr>
          <p:nvPr/>
        </p:nvSpPr>
        <p:spPr bwMode="auto">
          <a:xfrm>
            <a:off x="7010401" y="32766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1479" name="Text Box 42"/>
          <p:cNvSpPr txBox="1">
            <a:spLocks noChangeArrowheads="1"/>
          </p:cNvSpPr>
          <p:nvPr/>
        </p:nvSpPr>
        <p:spPr bwMode="auto">
          <a:xfrm>
            <a:off x="7010401" y="28194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1480" name="Text Box 43"/>
          <p:cNvSpPr txBox="1">
            <a:spLocks noChangeArrowheads="1"/>
          </p:cNvSpPr>
          <p:nvPr/>
        </p:nvSpPr>
        <p:spPr bwMode="auto">
          <a:xfrm>
            <a:off x="7010401" y="51054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1481" name="Text Box 44"/>
          <p:cNvSpPr txBox="1">
            <a:spLocks noChangeArrowheads="1"/>
          </p:cNvSpPr>
          <p:nvPr/>
        </p:nvSpPr>
        <p:spPr bwMode="auto">
          <a:xfrm>
            <a:off x="7391401" y="37338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1482" name="Text Box 45"/>
          <p:cNvSpPr txBox="1">
            <a:spLocks noChangeArrowheads="1"/>
          </p:cNvSpPr>
          <p:nvPr/>
        </p:nvSpPr>
        <p:spPr bwMode="auto">
          <a:xfrm>
            <a:off x="7391401" y="30480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1483" name="Text Box 46"/>
          <p:cNvSpPr txBox="1">
            <a:spLocks noChangeArrowheads="1"/>
          </p:cNvSpPr>
          <p:nvPr/>
        </p:nvSpPr>
        <p:spPr bwMode="auto">
          <a:xfrm>
            <a:off x="7772401" y="39624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1484" name="Text Box 47"/>
          <p:cNvSpPr txBox="1">
            <a:spLocks noChangeArrowheads="1"/>
          </p:cNvSpPr>
          <p:nvPr/>
        </p:nvSpPr>
        <p:spPr bwMode="auto">
          <a:xfrm>
            <a:off x="8229601" y="46482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1485" name="Text Box 48"/>
          <p:cNvSpPr txBox="1">
            <a:spLocks noChangeArrowheads="1"/>
          </p:cNvSpPr>
          <p:nvPr/>
        </p:nvSpPr>
        <p:spPr bwMode="auto">
          <a:xfrm>
            <a:off x="8534401" y="41910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1486" name="Text Box 49"/>
          <p:cNvSpPr txBox="1">
            <a:spLocks noChangeArrowheads="1"/>
          </p:cNvSpPr>
          <p:nvPr/>
        </p:nvSpPr>
        <p:spPr bwMode="auto">
          <a:xfrm>
            <a:off x="4724400" y="37338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87" name="Text Box 50"/>
          <p:cNvSpPr txBox="1">
            <a:spLocks noChangeArrowheads="1"/>
          </p:cNvSpPr>
          <p:nvPr/>
        </p:nvSpPr>
        <p:spPr bwMode="auto">
          <a:xfrm>
            <a:off x="4953000" y="41910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88" name="Text Box 51"/>
          <p:cNvSpPr txBox="1">
            <a:spLocks noChangeArrowheads="1"/>
          </p:cNvSpPr>
          <p:nvPr/>
        </p:nvSpPr>
        <p:spPr bwMode="auto">
          <a:xfrm>
            <a:off x="3505200" y="36576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89" name="Text Box 52"/>
          <p:cNvSpPr txBox="1">
            <a:spLocks noChangeArrowheads="1"/>
          </p:cNvSpPr>
          <p:nvPr/>
        </p:nvSpPr>
        <p:spPr bwMode="auto">
          <a:xfrm>
            <a:off x="4267200" y="29718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90" name="Text Box 53"/>
          <p:cNvSpPr txBox="1">
            <a:spLocks noChangeArrowheads="1"/>
          </p:cNvSpPr>
          <p:nvPr/>
        </p:nvSpPr>
        <p:spPr bwMode="auto">
          <a:xfrm>
            <a:off x="4648200" y="46482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91" name="Text Box 54"/>
          <p:cNvSpPr txBox="1">
            <a:spLocks noChangeArrowheads="1"/>
          </p:cNvSpPr>
          <p:nvPr/>
        </p:nvSpPr>
        <p:spPr bwMode="auto">
          <a:xfrm>
            <a:off x="4114800" y="41910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92" name="Text Box 55"/>
          <p:cNvSpPr txBox="1">
            <a:spLocks noChangeArrowheads="1"/>
          </p:cNvSpPr>
          <p:nvPr/>
        </p:nvSpPr>
        <p:spPr bwMode="auto">
          <a:xfrm>
            <a:off x="7315200" y="20574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93" name="Text Box 56"/>
          <p:cNvSpPr txBox="1">
            <a:spLocks noChangeArrowheads="1"/>
          </p:cNvSpPr>
          <p:nvPr/>
        </p:nvSpPr>
        <p:spPr bwMode="auto">
          <a:xfrm>
            <a:off x="8458200" y="22860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1494" name="Text Box 57"/>
          <p:cNvSpPr txBox="1">
            <a:spLocks noChangeArrowheads="1"/>
          </p:cNvSpPr>
          <p:nvPr/>
        </p:nvSpPr>
        <p:spPr bwMode="auto">
          <a:xfrm>
            <a:off x="7543800" y="26670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9690" name="Line 58"/>
          <p:cNvSpPr>
            <a:spLocks noChangeShapeType="1"/>
          </p:cNvSpPr>
          <p:nvPr/>
        </p:nvSpPr>
        <p:spPr bwMode="auto">
          <a:xfrm flipV="1">
            <a:off x="2971800" y="1905000"/>
            <a:ext cx="4495800" cy="3810000"/>
          </a:xfrm>
          <a:prstGeom prst="line">
            <a:avLst/>
          </a:prstGeom>
          <a:noFill/>
          <a:ln w="25400">
            <a:solidFill>
              <a:srgbClr val="00FF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496" name="Text Box 59"/>
          <p:cNvSpPr txBox="1">
            <a:spLocks noChangeArrowheads="1"/>
          </p:cNvSpPr>
          <p:nvPr/>
        </p:nvSpPr>
        <p:spPr bwMode="auto">
          <a:xfrm>
            <a:off x="2117725" y="614521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61497" name="Text Box 60"/>
          <p:cNvSpPr txBox="1">
            <a:spLocks noChangeArrowheads="1"/>
          </p:cNvSpPr>
          <p:nvPr/>
        </p:nvSpPr>
        <p:spPr bwMode="auto">
          <a:xfrm>
            <a:off x="4419601" y="1274764"/>
            <a:ext cx="28745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/>
              <a:t>Logistic Regression</a:t>
            </a:r>
          </a:p>
        </p:txBody>
      </p:sp>
      <p:sp>
        <p:nvSpPr>
          <p:cNvPr id="69693" name="AutoShape 61"/>
          <p:cNvSpPr>
            <a:spLocks noChangeArrowheads="1"/>
          </p:cNvSpPr>
          <p:nvPr/>
        </p:nvSpPr>
        <p:spPr bwMode="auto">
          <a:xfrm rot="-5400000">
            <a:off x="5295900" y="1562100"/>
            <a:ext cx="3886200" cy="4572000"/>
          </a:xfrm>
          <a:prstGeom prst="rtTriangle">
            <a:avLst/>
          </a:prstGeom>
          <a:solidFill>
            <a:schemeClr val="accent1"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sp>
        <p:nvSpPr>
          <p:cNvPr id="61499" name="Line 62"/>
          <p:cNvSpPr>
            <a:spLocks noChangeShapeType="1"/>
          </p:cNvSpPr>
          <p:nvPr/>
        </p:nvSpPr>
        <p:spPr bwMode="auto">
          <a:xfrm>
            <a:off x="8626476" y="431800"/>
            <a:ext cx="9525" cy="12446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500" name="Line 63"/>
          <p:cNvSpPr>
            <a:spLocks noChangeShapeType="1"/>
          </p:cNvSpPr>
          <p:nvPr/>
        </p:nvSpPr>
        <p:spPr bwMode="auto">
          <a:xfrm>
            <a:off x="8016875" y="1422400"/>
            <a:ext cx="1354138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501" name="Rectangle 64"/>
          <p:cNvSpPr>
            <a:spLocks noChangeArrowheads="1"/>
          </p:cNvSpPr>
          <p:nvPr/>
        </p:nvSpPr>
        <p:spPr bwMode="auto">
          <a:xfrm>
            <a:off x="8321676" y="279401"/>
            <a:ext cx="325411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 i="1">
                <a:latin typeface="Times New Roman" charset="0"/>
              </a:rPr>
              <a:t>Y</a:t>
            </a:r>
          </a:p>
        </p:txBody>
      </p:sp>
      <p:sp>
        <p:nvSpPr>
          <p:cNvPr id="61502" name="Rectangle 65"/>
          <p:cNvSpPr>
            <a:spLocks noChangeArrowheads="1"/>
          </p:cNvSpPr>
          <p:nvPr/>
        </p:nvSpPr>
        <p:spPr bwMode="auto">
          <a:xfrm>
            <a:off x="8077201" y="1524001"/>
            <a:ext cx="1158973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 i="1">
                <a:latin typeface="Times New Roman" charset="0"/>
              </a:rPr>
              <a:t>Y=f(M,T)</a:t>
            </a:r>
          </a:p>
        </p:txBody>
      </p:sp>
      <p:sp>
        <p:nvSpPr>
          <p:cNvPr id="61503" name="Text Box 66"/>
          <p:cNvSpPr txBox="1">
            <a:spLocks noChangeArrowheads="1"/>
          </p:cNvSpPr>
          <p:nvPr/>
        </p:nvSpPr>
        <p:spPr bwMode="auto">
          <a:xfrm>
            <a:off x="7772400" y="115887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latin typeface="Times New Roman" charset="0"/>
              </a:rPr>
              <a:t>0</a:t>
            </a:r>
          </a:p>
        </p:txBody>
      </p:sp>
      <p:sp>
        <p:nvSpPr>
          <p:cNvPr id="61504" name="Freeform 67"/>
          <p:cNvSpPr>
            <a:spLocks/>
          </p:cNvSpPr>
          <p:nvPr/>
        </p:nvSpPr>
        <p:spPr bwMode="auto">
          <a:xfrm>
            <a:off x="8016875" y="431800"/>
            <a:ext cx="1219200" cy="990600"/>
          </a:xfrm>
          <a:custGeom>
            <a:avLst/>
            <a:gdLst>
              <a:gd name="T0" fmla="*/ 0 w 768"/>
              <a:gd name="T1" fmla="*/ 2147483647 h 624"/>
              <a:gd name="T2" fmla="*/ 2147483647 w 768"/>
              <a:gd name="T3" fmla="*/ 2147483647 h 624"/>
              <a:gd name="T4" fmla="*/ 2147483647 w 768"/>
              <a:gd name="T5" fmla="*/ 2147483647 h 624"/>
              <a:gd name="T6" fmla="*/ 2147483647 w 768"/>
              <a:gd name="T7" fmla="*/ 2147483647 h 624"/>
              <a:gd name="T8" fmla="*/ 2147483647 w 768"/>
              <a:gd name="T9" fmla="*/ 0 h 6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8"/>
              <a:gd name="T16" fmla="*/ 0 h 624"/>
              <a:gd name="T17" fmla="*/ 768 w 768"/>
              <a:gd name="T18" fmla="*/ 624 h 62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8" h="624">
                <a:moveTo>
                  <a:pt x="0" y="624"/>
                </a:moveTo>
                <a:cubicBezTo>
                  <a:pt x="64" y="624"/>
                  <a:pt x="128" y="624"/>
                  <a:pt x="192" y="576"/>
                </a:cubicBezTo>
                <a:cubicBezTo>
                  <a:pt x="256" y="528"/>
                  <a:pt x="328" y="416"/>
                  <a:pt x="384" y="336"/>
                </a:cubicBezTo>
                <a:cubicBezTo>
                  <a:pt x="440" y="256"/>
                  <a:pt x="464" y="152"/>
                  <a:pt x="528" y="96"/>
                </a:cubicBezTo>
                <a:cubicBezTo>
                  <a:pt x="592" y="40"/>
                  <a:pt x="680" y="20"/>
                  <a:pt x="768" y="0"/>
                </a:cubicBezTo>
              </a:path>
            </a:pathLst>
          </a:custGeom>
          <a:noFill/>
          <a:ln w="127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05" name="Text Box 68"/>
          <p:cNvSpPr txBox="1">
            <a:spLocks noChangeArrowheads="1"/>
          </p:cNvSpPr>
          <p:nvPr/>
        </p:nvSpPr>
        <p:spPr bwMode="auto">
          <a:xfrm>
            <a:off x="7772400" y="16827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latin typeface="Times New Roman" charset="0"/>
              </a:rPr>
              <a:t>1</a:t>
            </a:r>
          </a:p>
        </p:txBody>
      </p:sp>
      <p:sp>
        <p:nvSpPr>
          <p:cNvPr id="61506" name="AutoShape 69"/>
          <p:cNvSpPr>
            <a:spLocks noChangeArrowheads="1"/>
          </p:cNvSpPr>
          <p:nvPr/>
        </p:nvSpPr>
        <p:spPr bwMode="auto">
          <a:xfrm>
            <a:off x="8397875" y="1117601"/>
            <a:ext cx="26988" cy="47625"/>
          </a:xfrm>
          <a:prstGeom prst="star16">
            <a:avLst>
              <a:gd name="adj" fmla="val 375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sp>
        <p:nvSpPr>
          <p:cNvPr id="61507" name="AutoShape 70"/>
          <p:cNvSpPr>
            <a:spLocks noChangeArrowheads="1"/>
          </p:cNvSpPr>
          <p:nvPr/>
        </p:nvSpPr>
        <p:spPr bwMode="auto">
          <a:xfrm>
            <a:off x="9159875" y="431801"/>
            <a:ext cx="26988" cy="47625"/>
          </a:xfrm>
          <a:prstGeom prst="star16">
            <a:avLst>
              <a:gd name="adj" fmla="val 375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sp>
        <p:nvSpPr>
          <p:cNvPr id="61508" name="AutoShape 71"/>
          <p:cNvSpPr>
            <a:spLocks noChangeArrowheads="1"/>
          </p:cNvSpPr>
          <p:nvPr/>
        </p:nvSpPr>
        <p:spPr bwMode="auto">
          <a:xfrm>
            <a:off x="8093075" y="1346201"/>
            <a:ext cx="26988" cy="47625"/>
          </a:xfrm>
          <a:prstGeom prst="star16">
            <a:avLst>
              <a:gd name="adj" fmla="val 375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sp>
        <p:nvSpPr>
          <p:cNvPr id="61509" name="AutoShape 72"/>
          <p:cNvSpPr>
            <a:spLocks noChangeArrowheads="1"/>
          </p:cNvSpPr>
          <p:nvPr/>
        </p:nvSpPr>
        <p:spPr bwMode="auto">
          <a:xfrm>
            <a:off x="8702675" y="889001"/>
            <a:ext cx="26988" cy="47625"/>
          </a:xfrm>
          <a:prstGeom prst="star16">
            <a:avLst>
              <a:gd name="adj" fmla="val 375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sp>
        <p:nvSpPr>
          <p:cNvPr id="61510" name="AutoShape 73"/>
          <p:cNvSpPr>
            <a:spLocks noChangeArrowheads="1"/>
          </p:cNvSpPr>
          <p:nvPr/>
        </p:nvSpPr>
        <p:spPr bwMode="auto">
          <a:xfrm>
            <a:off x="9007475" y="355601"/>
            <a:ext cx="26988" cy="47625"/>
          </a:xfrm>
          <a:prstGeom prst="star16">
            <a:avLst>
              <a:gd name="adj" fmla="val 375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sp>
        <p:nvSpPr>
          <p:cNvPr id="61511" name="AutoShape 74"/>
          <p:cNvSpPr>
            <a:spLocks noChangeArrowheads="1"/>
          </p:cNvSpPr>
          <p:nvPr/>
        </p:nvSpPr>
        <p:spPr bwMode="auto">
          <a:xfrm>
            <a:off x="8855075" y="736601"/>
            <a:ext cx="26988" cy="47625"/>
          </a:xfrm>
          <a:prstGeom prst="star16">
            <a:avLst>
              <a:gd name="adj" fmla="val 375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sp>
        <p:nvSpPr>
          <p:cNvPr id="61512" name="AutoShape 75"/>
          <p:cNvSpPr>
            <a:spLocks noChangeArrowheads="1"/>
          </p:cNvSpPr>
          <p:nvPr/>
        </p:nvSpPr>
        <p:spPr bwMode="auto">
          <a:xfrm>
            <a:off x="8550275" y="1117601"/>
            <a:ext cx="26988" cy="47625"/>
          </a:xfrm>
          <a:prstGeom prst="star16">
            <a:avLst>
              <a:gd name="adj" fmla="val 375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sp>
        <p:nvSpPr>
          <p:cNvPr id="61513" name="AutoShape 76"/>
          <p:cNvSpPr>
            <a:spLocks noChangeArrowheads="1"/>
          </p:cNvSpPr>
          <p:nvPr/>
        </p:nvSpPr>
        <p:spPr bwMode="auto">
          <a:xfrm>
            <a:off x="8321675" y="1270001"/>
            <a:ext cx="26988" cy="47625"/>
          </a:xfrm>
          <a:prstGeom prst="star16">
            <a:avLst>
              <a:gd name="adj" fmla="val 375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sp>
        <p:nvSpPr>
          <p:cNvPr id="61514" name="Oval 71"/>
          <p:cNvSpPr>
            <a:spLocks noChangeArrowheads="1"/>
          </p:cNvSpPr>
          <p:nvPr/>
        </p:nvSpPr>
        <p:spPr bwMode="auto">
          <a:xfrm>
            <a:off x="9999664" y="2022476"/>
            <a:ext cx="217487" cy="18732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sp>
        <p:nvSpPr>
          <p:cNvPr id="61515" name="Oval 72"/>
          <p:cNvSpPr>
            <a:spLocks noChangeArrowheads="1"/>
          </p:cNvSpPr>
          <p:nvPr/>
        </p:nvSpPr>
        <p:spPr bwMode="auto">
          <a:xfrm>
            <a:off x="10336214" y="2590800"/>
            <a:ext cx="217487" cy="185738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sp>
        <p:nvSpPr>
          <p:cNvPr id="61516" name="Oval 74"/>
          <p:cNvSpPr>
            <a:spLocks noChangeArrowheads="1"/>
          </p:cNvSpPr>
          <p:nvPr/>
        </p:nvSpPr>
        <p:spPr bwMode="auto">
          <a:xfrm>
            <a:off x="9571039" y="2590800"/>
            <a:ext cx="217487" cy="185738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cxnSp>
        <p:nvCxnSpPr>
          <p:cNvPr id="61517" name="AutoShape 78"/>
          <p:cNvCxnSpPr>
            <a:cxnSpLocks noChangeShapeType="1"/>
            <a:endCxn id="61514" idx="4"/>
          </p:cNvCxnSpPr>
          <p:nvPr/>
        </p:nvCxnSpPr>
        <p:spPr bwMode="auto">
          <a:xfrm flipV="1">
            <a:off x="9680576" y="2209800"/>
            <a:ext cx="428625" cy="37623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18" name="AutoShape 79"/>
          <p:cNvCxnSpPr>
            <a:cxnSpLocks noChangeShapeType="1"/>
            <a:stCxn id="61514" idx="4"/>
          </p:cNvCxnSpPr>
          <p:nvPr/>
        </p:nvCxnSpPr>
        <p:spPr bwMode="auto">
          <a:xfrm>
            <a:off x="10109200" y="2209800"/>
            <a:ext cx="336550" cy="37623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19" name="AutoShape 82"/>
          <p:cNvCxnSpPr>
            <a:cxnSpLocks noChangeShapeType="1"/>
          </p:cNvCxnSpPr>
          <p:nvPr/>
        </p:nvCxnSpPr>
        <p:spPr bwMode="auto">
          <a:xfrm flipV="1">
            <a:off x="10109200" y="1870075"/>
            <a:ext cx="1588" cy="16668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520" name="Text Box 83"/>
          <p:cNvSpPr txBox="1">
            <a:spLocks noChangeArrowheads="1"/>
          </p:cNvSpPr>
          <p:nvPr/>
        </p:nvSpPr>
        <p:spPr bwMode="auto">
          <a:xfrm>
            <a:off x="9528175" y="2762250"/>
            <a:ext cx="3770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 i="1">
                <a:latin typeface="Times New Roman" charset="0"/>
              </a:rPr>
              <a:t>M</a:t>
            </a:r>
          </a:p>
        </p:txBody>
      </p:sp>
      <p:sp>
        <p:nvSpPr>
          <p:cNvPr id="61521" name="Text Box 84"/>
          <p:cNvSpPr txBox="1">
            <a:spLocks noChangeArrowheads="1"/>
          </p:cNvSpPr>
          <p:nvPr/>
        </p:nvSpPr>
        <p:spPr bwMode="auto">
          <a:xfrm>
            <a:off x="10312400" y="2762250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 i="1">
                <a:latin typeface="Times New Roman" charset="0"/>
              </a:rPr>
              <a:t>T</a:t>
            </a:r>
          </a:p>
        </p:txBody>
      </p:sp>
      <p:sp>
        <p:nvSpPr>
          <p:cNvPr id="61522" name="Text Box 85"/>
          <p:cNvSpPr txBox="1">
            <a:spLocks noChangeArrowheads="1"/>
          </p:cNvSpPr>
          <p:nvPr/>
        </p:nvSpPr>
        <p:spPr bwMode="auto">
          <a:xfrm>
            <a:off x="10152063" y="1760538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 i="1">
                <a:latin typeface="Times New Roman" charset="0"/>
              </a:rPr>
              <a:t>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6C6730-268A-DD4B-A736-4A8F7BA1E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80E50-1D6D-AA4C-9A60-18FCEC651109}" type="datetime1">
              <a:rPr lang="en-CA" smtClean="0"/>
              <a:t>2022-06-10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6C1EDE-A3A8-0A43-AFAE-C3F966E65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71EA3B-7D22-A847-B6AE-23A11824A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7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96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96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1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51 -0.00672 C -0.01276 0.00416 -0.01993 0.01504 -0.02292 0.02893 C -0.02617 0.04398 -0.0276 0.0618 -0.02929 0.07939 C -0.03085 0.09722 -0.02929 0.1125 -0.0276 0.12893 C -0.02617 0.14398 -0.02382 0.16041 -0.01822 0.17407 C -0.01354 0.18796 -0.00559 0.19884 0.003 0.20717 C 0.01081 0.21527 0.02032 0.22083 0.02969 0.22361 C 0.03907 0.22638 0.0487 0.22638 0.0573 0.22361 C 0.06667 0.22083 0.0754 0.21388 0.08243 0.203 C 0.08945 0.19328 0.09571 0.18101 0.09896 0.16597 C 0.103 0.15208 0.10443 0.1331 0.10443 0.11805 C 0.10534 0.10277 0.10443 0.08495 0.10053 0.0699 C 0.09662 0.05625 0.08945 0.04537 0.08008 0.03981 C 0.07071 0.03564 0.0612 0.04097 0.05495 0.05092 C 0.04935 0.06041 0.04545 0.07546 0.04467 0.09328 C 0.04467 0.11111 0.04545 0.12754 0.04935 0.1412 C 0.05339 0.15509 0.05261 0.15763 0.06836 0.17546 C 0.08243 0.1949 0.09662 0.18935 0.10534 0.1905 C 0.11394 0.1905 0.12097 0.18495 0.12969 0.17963 C 0.13907 0.17291 0.14701 0.16041 0.15235 0.14953 C 0.15795 0.13865 0.16029 0.12476 0.16342 0.10277 C 0.16589 0.08078 0.16589 0.0699 0.16589 0.05347 C 0.16589 0.03703 0.16589 0.0206 0.16589 0.00416 " pathEditMode="relative" rAng="0" ptsTypes="AAAAAAAAAAAAAAAAAAAAAAA">
                                      <p:cBhvr>
                                        <p:cTn id="10" dur="2000" fill="hold"/>
                                        <p:tgtEl>
                                          <p:spTgt spid="696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48" y="1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96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96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90" grpId="0" animBg="1"/>
      <p:bldP spid="69690" grpId="1" animBg="1"/>
      <p:bldP spid="6969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360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Limitations of Simple Neural Networks</a:t>
            </a:r>
          </a:p>
        </p:txBody>
      </p:sp>
      <p:sp>
        <p:nvSpPr>
          <p:cNvPr id="360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62200" y="1828800"/>
            <a:ext cx="7772400" cy="4114800"/>
          </a:xfrm>
        </p:spPr>
        <p:txBody>
          <a:bodyPr/>
          <a:lstStyle/>
          <a:p>
            <a:pPr algn="ctr">
              <a:lnSpc>
                <a:spcPct val="90000"/>
              </a:lnSpc>
              <a:buFont typeface="Wingdings" charset="2"/>
              <a:buNone/>
              <a:defRPr/>
            </a:pPr>
            <a:r>
              <a:rPr lang="en-US" altLang="en-US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The Limitations of Perceptrons </a:t>
            </a:r>
          </a:p>
          <a:p>
            <a:pPr algn="ctr">
              <a:lnSpc>
                <a:spcPct val="90000"/>
              </a:lnSpc>
              <a:buFont typeface="Wingdings" charset="2"/>
              <a:buNone/>
              <a:defRPr/>
            </a:pPr>
            <a:r>
              <a:rPr lang="en-US" altLang="en-US" sz="1800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(Minsky and Papert, 1969)</a:t>
            </a:r>
            <a:endParaRPr lang="en-US" altLang="en-US">
              <a:solidFill>
                <a:schemeClr val="accent2"/>
              </a:solidFill>
              <a:effectLst>
                <a:outerShdw blurRad="38100" dist="38100" dir="2700000" algn="tl">
                  <a:srgbClr val="FFFFFF"/>
                </a:outerShdw>
              </a:effectLst>
              <a:ea typeface="ＭＳ Ｐゴシック" charset="-128"/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en-US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Able to form only </a:t>
            </a:r>
            <a:r>
              <a:rPr lang="en-US" altLang="en-US" i="1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linear discriminate functions</a:t>
            </a:r>
            <a:r>
              <a:rPr lang="en-US" altLang="en-US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; </a:t>
            </a:r>
            <a:r>
              <a:rPr lang="en-US" altLang="en-US" i="1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i.e.  </a:t>
            </a:r>
            <a:r>
              <a:rPr lang="en-US" altLang="en-US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classes which can be divided by a line or hyper-plane</a:t>
            </a:r>
          </a:p>
          <a:p>
            <a:pPr>
              <a:lnSpc>
                <a:spcPct val="90000"/>
              </a:lnSpc>
              <a:defRPr/>
            </a:pPr>
            <a:r>
              <a:rPr lang="en-US" altLang="en-US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Most functions are more complex; </a:t>
            </a:r>
            <a:r>
              <a:rPr lang="en-US" altLang="en-US" i="1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i.e. </a:t>
            </a:r>
            <a:r>
              <a:rPr lang="en-US" altLang="en-US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they are </a:t>
            </a:r>
            <a:r>
              <a:rPr lang="en-US" altLang="en-US" i="1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non-linear</a:t>
            </a:r>
            <a:r>
              <a:rPr lang="en-US" altLang="en-US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or not </a:t>
            </a:r>
            <a:r>
              <a:rPr lang="en-US" altLang="en-US" i="1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linearly separable</a:t>
            </a:r>
            <a:endParaRPr lang="en-US" altLang="en-US">
              <a:effectLst>
                <a:outerShdw blurRad="38100" dist="38100" dir="2700000" algn="tl">
                  <a:srgbClr val="919191"/>
                </a:outerShdw>
              </a:effectLst>
              <a:ea typeface="ＭＳ Ｐゴシック" charset="-128"/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en-US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This crippled research in neural net theory for 15 years ....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BF7DC2-2FBE-EA4F-8846-F5761A85B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EDF02-82EE-B54C-A62B-F5DB84588A5E}" type="datetime1">
              <a:rPr lang="en-CA" smtClean="0"/>
              <a:t>2022-06-10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22333-390B-3744-85A7-74AD25231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D0E33-B692-5644-A18E-821A65EBD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3797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74" name="Rectangle 2"/>
          <p:cNvSpPr>
            <a:spLocks noGrp="1" noChangeArrowheads="1"/>
          </p:cNvSpPr>
          <p:nvPr>
            <p:ph type="title"/>
          </p:nvPr>
        </p:nvSpPr>
        <p:spPr>
          <a:xfrm>
            <a:off x="2098675" y="904875"/>
            <a:ext cx="7778750" cy="1104900"/>
          </a:xfrm>
        </p:spPr>
        <p:txBody>
          <a:bodyPr/>
          <a:lstStyle/>
          <a:p>
            <a:pPr>
              <a:defRPr/>
            </a:pPr>
            <a:r>
              <a:rPr lang="en-US" altLang="en-US" sz="360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EXAMPLE</a:t>
            </a:r>
          </a:p>
        </p:txBody>
      </p:sp>
      <p:sp>
        <p:nvSpPr>
          <p:cNvPr id="67586" name="Text Box 3"/>
          <p:cNvSpPr txBox="1">
            <a:spLocks noChangeArrowheads="1"/>
          </p:cNvSpPr>
          <p:nvPr/>
        </p:nvSpPr>
        <p:spPr bwMode="auto">
          <a:xfrm>
            <a:off x="3008314" y="2170113"/>
            <a:ext cx="1927131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Logical XOR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Function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 u="sng">
                <a:latin typeface="Times New Roman" charset="0"/>
              </a:rPr>
              <a:t>x1	x2	 y</a:t>
            </a:r>
            <a:r>
              <a:rPr lang="en-US" altLang="en-US" sz="2400">
                <a:latin typeface="Times New Roman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0	0	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0	1	1</a:t>
            </a:r>
          </a:p>
          <a:p>
            <a:pPr>
              <a:spcBef>
                <a:spcPct val="0"/>
              </a:spcBef>
              <a:buClrTx/>
              <a:buSzTx/>
              <a:buFontTx/>
              <a:buAutoNum type="arabicPlain"/>
            </a:pPr>
            <a:r>
              <a:rPr lang="en-US" altLang="en-US" sz="2400">
                <a:latin typeface="Times New Roman" charset="0"/>
              </a:rPr>
              <a:t>0	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1	1	0</a:t>
            </a:r>
          </a:p>
        </p:txBody>
      </p:sp>
      <p:sp>
        <p:nvSpPr>
          <p:cNvPr id="67587" name="Rectangle 4"/>
          <p:cNvSpPr>
            <a:spLocks noChangeArrowheads="1"/>
          </p:cNvSpPr>
          <p:nvPr/>
        </p:nvSpPr>
        <p:spPr bwMode="auto">
          <a:xfrm>
            <a:off x="6096000" y="2170114"/>
            <a:ext cx="2724150" cy="2713037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67588" name="Text Box 7"/>
          <p:cNvSpPr txBox="1">
            <a:spLocks noChangeArrowheads="1"/>
          </p:cNvSpPr>
          <p:nvPr/>
        </p:nvSpPr>
        <p:spPr bwMode="auto">
          <a:xfrm>
            <a:off x="5487988" y="4654550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0,0</a:t>
            </a:r>
          </a:p>
        </p:txBody>
      </p:sp>
      <p:sp>
        <p:nvSpPr>
          <p:cNvPr id="67589" name="Text Box 8"/>
          <p:cNvSpPr txBox="1">
            <a:spLocks noChangeArrowheads="1"/>
          </p:cNvSpPr>
          <p:nvPr/>
        </p:nvSpPr>
        <p:spPr bwMode="auto">
          <a:xfrm>
            <a:off x="8926513" y="4614863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0,1</a:t>
            </a:r>
          </a:p>
        </p:txBody>
      </p:sp>
      <p:sp>
        <p:nvSpPr>
          <p:cNvPr id="67590" name="Text Box 9"/>
          <p:cNvSpPr txBox="1">
            <a:spLocks noChangeArrowheads="1"/>
          </p:cNvSpPr>
          <p:nvPr/>
        </p:nvSpPr>
        <p:spPr bwMode="auto">
          <a:xfrm>
            <a:off x="5487988" y="1941513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1,0</a:t>
            </a:r>
          </a:p>
        </p:txBody>
      </p:sp>
      <p:sp>
        <p:nvSpPr>
          <p:cNvPr id="67591" name="Text Box 10"/>
          <p:cNvSpPr txBox="1">
            <a:spLocks noChangeArrowheads="1"/>
          </p:cNvSpPr>
          <p:nvPr/>
        </p:nvSpPr>
        <p:spPr bwMode="auto">
          <a:xfrm>
            <a:off x="8926513" y="1941513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1,1</a:t>
            </a:r>
          </a:p>
        </p:txBody>
      </p:sp>
      <p:sp>
        <p:nvSpPr>
          <p:cNvPr id="67592" name="Line 11"/>
          <p:cNvSpPr>
            <a:spLocks noChangeShapeType="1"/>
          </p:cNvSpPr>
          <p:nvPr/>
        </p:nvSpPr>
        <p:spPr bwMode="auto">
          <a:xfrm>
            <a:off x="5203825" y="3219450"/>
            <a:ext cx="2401888" cy="2192338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593" name="Oval 12"/>
          <p:cNvSpPr>
            <a:spLocks noChangeArrowheads="1"/>
          </p:cNvSpPr>
          <p:nvPr/>
        </p:nvSpPr>
        <p:spPr bwMode="auto">
          <a:xfrm>
            <a:off x="5988051" y="4725988"/>
            <a:ext cx="214313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67594" name="Oval 13"/>
          <p:cNvSpPr>
            <a:spLocks noChangeArrowheads="1"/>
          </p:cNvSpPr>
          <p:nvPr/>
        </p:nvSpPr>
        <p:spPr bwMode="auto">
          <a:xfrm>
            <a:off x="5988051" y="2055813"/>
            <a:ext cx="214313" cy="228600"/>
          </a:xfrm>
          <a:prstGeom prst="ellipse">
            <a:avLst/>
          </a:prstGeom>
          <a:solidFill>
            <a:srgbClr val="00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67595" name="Oval 14"/>
          <p:cNvSpPr>
            <a:spLocks noChangeArrowheads="1"/>
          </p:cNvSpPr>
          <p:nvPr/>
        </p:nvSpPr>
        <p:spPr bwMode="auto">
          <a:xfrm>
            <a:off x="8712201" y="4725988"/>
            <a:ext cx="214313" cy="228600"/>
          </a:xfrm>
          <a:prstGeom prst="ellipse">
            <a:avLst/>
          </a:prstGeom>
          <a:solidFill>
            <a:srgbClr val="00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67596" name="Oval 15"/>
          <p:cNvSpPr>
            <a:spLocks noChangeArrowheads="1"/>
          </p:cNvSpPr>
          <p:nvPr/>
        </p:nvSpPr>
        <p:spPr bwMode="auto">
          <a:xfrm>
            <a:off x="8712201" y="2093913"/>
            <a:ext cx="214313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67597" name="Text Box 17"/>
          <p:cNvSpPr txBox="1">
            <a:spLocks noChangeArrowheads="1"/>
          </p:cNvSpPr>
          <p:nvPr/>
        </p:nvSpPr>
        <p:spPr bwMode="auto">
          <a:xfrm>
            <a:off x="838200" y="5561628"/>
            <a:ext cx="113271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dirty="0">
                <a:latin typeface="Times New Roman" charset="0"/>
              </a:rPr>
              <a:t>One linear discriminant function cannot divide up the 0 and 1 class examples.</a:t>
            </a:r>
          </a:p>
        </p:txBody>
      </p:sp>
      <p:sp>
        <p:nvSpPr>
          <p:cNvPr id="67612" name="Text Box 32"/>
          <p:cNvSpPr txBox="1">
            <a:spLocks noChangeArrowheads="1"/>
          </p:cNvSpPr>
          <p:nvPr/>
        </p:nvSpPr>
        <p:spPr bwMode="auto">
          <a:xfrm>
            <a:off x="5554663" y="2928939"/>
            <a:ext cx="50366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latin typeface="Times New Roman" charset="0"/>
              </a:rPr>
              <a:t>x</a:t>
            </a:r>
            <a:r>
              <a:rPr lang="en-US" altLang="en-US" i="1" baseline="-25000">
                <a:latin typeface="Times New Roman" charset="0"/>
              </a:rPr>
              <a:t>2</a:t>
            </a:r>
          </a:p>
        </p:txBody>
      </p:sp>
      <p:sp>
        <p:nvSpPr>
          <p:cNvPr id="67613" name="Text Box 33"/>
          <p:cNvSpPr txBox="1">
            <a:spLocks noChangeArrowheads="1"/>
          </p:cNvSpPr>
          <p:nvPr/>
        </p:nvSpPr>
        <p:spPr bwMode="auto">
          <a:xfrm>
            <a:off x="7523163" y="4832351"/>
            <a:ext cx="50366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latin typeface="Times New Roman" charset="0"/>
              </a:rPr>
              <a:t>x</a:t>
            </a:r>
            <a:r>
              <a:rPr lang="en-US" altLang="en-US" i="1" baseline="-25000">
                <a:latin typeface="Times New Roman" charset="0"/>
              </a:rPr>
              <a:t>1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FD6DBE-11C3-0349-A67B-FBBF7C932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F356C-C8DE-364A-B543-3127A8267D19}" type="datetime1">
              <a:rPr lang="en-CA" smtClean="0"/>
              <a:t>2022-06-10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871215-CB7F-3044-A1F4-E1A096320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C2F2FF-0989-B442-8ED4-F0B8F43BB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15</a:t>
            </a:fld>
            <a:endParaRPr lang="en-US"/>
          </a:p>
        </p:txBody>
      </p:sp>
      <p:sp>
        <p:nvSpPr>
          <p:cNvPr id="34" name="Oval 34">
            <a:extLst>
              <a:ext uri="{FF2B5EF4-FFF2-40B4-BE49-F238E27FC236}">
                <a16:creationId xmlns:a16="http://schemas.microsoft.com/office/drawing/2014/main" id="{F69D3CEA-553F-D847-A1CB-7FEBFC9D13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614" y="512764"/>
            <a:ext cx="217487" cy="18732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35" name="Oval 35">
            <a:extLst>
              <a:ext uri="{FF2B5EF4-FFF2-40B4-BE49-F238E27FC236}">
                <a16:creationId xmlns:a16="http://schemas.microsoft.com/office/drawing/2014/main" id="{0A99BEC3-8CE8-8446-9E5E-ACA3FCD6F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3164" y="1430339"/>
            <a:ext cx="217487" cy="18573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36" name="Oval 39">
            <a:extLst>
              <a:ext uri="{FF2B5EF4-FFF2-40B4-BE49-F238E27FC236}">
                <a16:creationId xmlns:a16="http://schemas.microsoft.com/office/drawing/2014/main" id="{DEC40F03-7D18-0546-AAFA-6FD72DFA3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7989" y="1430339"/>
            <a:ext cx="217487" cy="18573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cxnSp>
        <p:nvCxnSpPr>
          <p:cNvPr id="37" name="AutoShape 59">
            <a:extLst>
              <a:ext uri="{FF2B5EF4-FFF2-40B4-BE49-F238E27FC236}">
                <a16:creationId xmlns:a16="http://schemas.microsoft.com/office/drawing/2014/main" id="{485FB368-3A54-344E-B7F7-F1BF54F5B015}"/>
              </a:ext>
            </a:extLst>
          </p:cNvPr>
          <p:cNvCxnSpPr>
            <a:cxnSpLocks noChangeShapeType="1"/>
            <a:stCxn id="36" idx="0"/>
            <a:endCxn id="34" idx="4"/>
          </p:cNvCxnSpPr>
          <p:nvPr/>
        </p:nvCxnSpPr>
        <p:spPr bwMode="auto">
          <a:xfrm flipV="1">
            <a:off x="6867526" y="700088"/>
            <a:ext cx="428625" cy="73025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AutoShape 60">
            <a:extLst>
              <a:ext uri="{FF2B5EF4-FFF2-40B4-BE49-F238E27FC236}">
                <a16:creationId xmlns:a16="http://schemas.microsoft.com/office/drawing/2014/main" id="{E0D568BC-6F12-1A45-A8AC-D4C69DAE4778}"/>
              </a:ext>
            </a:extLst>
          </p:cNvPr>
          <p:cNvCxnSpPr>
            <a:cxnSpLocks noChangeShapeType="1"/>
            <a:stCxn id="34" idx="4"/>
            <a:endCxn id="35" idx="0"/>
          </p:cNvCxnSpPr>
          <p:nvPr/>
        </p:nvCxnSpPr>
        <p:spPr bwMode="auto">
          <a:xfrm>
            <a:off x="7296150" y="700088"/>
            <a:ext cx="336550" cy="73025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Text Box 64">
            <a:extLst>
              <a:ext uri="{FF2B5EF4-FFF2-40B4-BE49-F238E27FC236}">
                <a16:creationId xmlns:a16="http://schemas.microsoft.com/office/drawing/2014/main" id="{D4F61339-A613-9744-8B4D-E20655F205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5338" y="360364"/>
            <a:ext cx="217559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Simple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1390109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3600" dirty="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TUTORIAL #1(a)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Monotype Sorts" pitchFamily="2" charset="2"/>
              <a:buNone/>
              <a:defRPr/>
            </a:pPr>
            <a:endParaRPr lang="en-US" dirty="0">
              <a:ea typeface="+mn-ea"/>
            </a:endParaRPr>
          </a:p>
          <a:p>
            <a:pPr>
              <a:defRPr/>
            </a:pPr>
            <a:r>
              <a:rPr lang="en-US" dirty="0">
                <a:ea typeface="+mn-ea"/>
              </a:rPr>
              <a:t>Develop and train a simple neural network to learn the OR and XOR  function (</a:t>
            </a:r>
            <a:r>
              <a:rPr lang="en-US" dirty="0" err="1">
                <a:ea typeface="+mn-ea"/>
              </a:rPr>
              <a:t>perceptron.ipynb</a:t>
            </a:r>
            <a:r>
              <a:rPr lang="en-US" dirty="0">
                <a:ea typeface="+mn-ea"/>
              </a:rPr>
              <a:t>)</a:t>
            </a:r>
          </a:p>
          <a:p>
            <a:pPr>
              <a:defRPr/>
            </a:pPr>
            <a:endParaRPr lang="en-US" dirty="0">
              <a:ea typeface="+mn-ea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802DF2-A2CD-9F45-84EF-C91C032BA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A24F2-B182-0C42-89C8-5CB58AF8A858}" type="datetime1">
              <a:rPr lang="en-CA" smtClean="0"/>
              <a:t>2022-06-10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806DFA-C9C1-BA41-9B15-63C8FC534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E667B2-82DA-5845-9478-AEC42883F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3030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Multi-layer Feed-forward ANNs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3431-A154-3942-87C9-5425690A7F51}" type="datetime1">
              <a:rPr lang="en-CA" smtClean="0"/>
              <a:t>2022-06-10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17</a:t>
            </a:fld>
            <a:endParaRPr lang="en-US"/>
          </a:p>
        </p:txBody>
      </p:sp>
      <p:sp>
        <p:nvSpPr>
          <p:cNvPr id="7" name="Line 3"/>
          <p:cNvSpPr>
            <a:spLocks noChangeShapeType="1"/>
          </p:cNvSpPr>
          <p:nvPr/>
        </p:nvSpPr>
        <p:spPr bwMode="auto">
          <a:xfrm flipH="1">
            <a:off x="3934278" y="2681287"/>
            <a:ext cx="1079500" cy="2425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4"/>
          <p:cNvSpPr>
            <a:spLocks noChangeShapeType="1"/>
          </p:cNvSpPr>
          <p:nvPr/>
        </p:nvSpPr>
        <p:spPr bwMode="auto">
          <a:xfrm>
            <a:off x="5089978" y="2528887"/>
            <a:ext cx="1282700" cy="2578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>
            <a:off x="6309178" y="2605087"/>
            <a:ext cx="1358900" cy="2425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 flipH="1">
            <a:off x="5077278" y="2605087"/>
            <a:ext cx="1155700" cy="2501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7"/>
          <p:cNvSpPr>
            <a:spLocks noChangeShapeType="1"/>
          </p:cNvSpPr>
          <p:nvPr/>
        </p:nvSpPr>
        <p:spPr bwMode="auto">
          <a:xfrm flipH="1">
            <a:off x="6296478" y="3824287"/>
            <a:ext cx="546100" cy="1282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4556578" y="3900487"/>
            <a:ext cx="520700" cy="1206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9"/>
          <p:cNvSpPr>
            <a:spLocks noChangeShapeType="1"/>
          </p:cNvSpPr>
          <p:nvPr/>
        </p:nvSpPr>
        <p:spPr bwMode="auto">
          <a:xfrm>
            <a:off x="5699578" y="3748087"/>
            <a:ext cx="1968500" cy="1282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10"/>
          <p:cNvSpPr>
            <a:spLocks noChangeShapeType="1"/>
          </p:cNvSpPr>
          <p:nvPr/>
        </p:nvSpPr>
        <p:spPr bwMode="auto">
          <a:xfrm flipH="1">
            <a:off x="3934278" y="3900487"/>
            <a:ext cx="1612900" cy="1130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11"/>
          <p:cNvSpPr>
            <a:spLocks noChangeShapeType="1"/>
          </p:cNvSpPr>
          <p:nvPr/>
        </p:nvSpPr>
        <p:spPr bwMode="auto">
          <a:xfrm>
            <a:off x="4556578" y="3824287"/>
            <a:ext cx="3035300" cy="1206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12"/>
          <p:cNvSpPr>
            <a:spLocks noChangeShapeType="1"/>
          </p:cNvSpPr>
          <p:nvPr/>
        </p:nvSpPr>
        <p:spPr bwMode="auto">
          <a:xfrm flipH="1">
            <a:off x="3858078" y="3824287"/>
            <a:ext cx="2984500" cy="1282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13"/>
          <p:cNvSpPr>
            <a:spLocks noChangeShapeType="1"/>
          </p:cNvSpPr>
          <p:nvPr/>
        </p:nvSpPr>
        <p:spPr bwMode="auto">
          <a:xfrm>
            <a:off x="5013778" y="2528887"/>
            <a:ext cx="1739900" cy="1206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 flipH="1">
            <a:off x="4543878" y="2528887"/>
            <a:ext cx="1765300" cy="1206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Line 15"/>
          <p:cNvSpPr>
            <a:spLocks noChangeShapeType="1"/>
          </p:cNvSpPr>
          <p:nvPr/>
        </p:nvSpPr>
        <p:spPr bwMode="auto">
          <a:xfrm>
            <a:off x="4480378" y="3824287"/>
            <a:ext cx="1892300" cy="1358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Oval 16"/>
          <p:cNvSpPr>
            <a:spLocks noChangeArrowheads="1"/>
          </p:cNvSpPr>
          <p:nvPr/>
        </p:nvSpPr>
        <p:spPr bwMode="auto">
          <a:xfrm>
            <a:off x="6080578" y="2300287"/>
            <a:ext cx="368300" cy="3683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21" name="Oval 17"/>
          <p:cNvSpPr>
            <a:spLocks noChangeArrowheads="1"/>
          </p:cNvSpPr>
          <p:nvPr/>
        </p:nvSpPr>
        <p:spPr bwMode="auto">
          <a:xfrm>
            <a:off x="4861378" y="2300287"/>
            <a:ext cx="368300" cy="3683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22" name="Oval 18"/>
          <p:cNvSpPr>
            <a:spLocks noChangeArrowheads="1"/>
          </p:cNvSpPr>
          <p:nvPr/>
        </p:nvSpPr>
        <p:spPr bwMode="auto">
          <a:xfrm>
            <a:off x="4861378" y="4967287"/>
            <a:ext cx="368300" cy="368300"/>
          </a:xfrm>
          <a:prstGeom prst="ellipse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23" name="Oval 19"/>
          <p:cNvSpPr>
            <a:spLocks noChangeArrowheads="1"/>
          </p:cNvSpPr>
          <p:nvPr/>
        </p:nvSpPr>
        <p:spPr bwMode="auto">
          <a:xfrm>
            <a:off x="6156778" y="4967287"/>
            <a:ext cx="368300" cy="368300"/>
          </a:xfrm>
          <a:prstGeom prst="ellipse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24" name="Oval 20"/>
          <p:cNvSpPr>
            <a:spLocks noChangeArrowheads="1"/>
          </p:cNvSpPr>
          <p:nvPr/>
        </p:nvSpPr>
        <p:spPr bwMode="auto">
          <a:xfrm>
            <a:off x="7375978" y="4967287"/>
            <a:ext cx="368300" cy="368300"/>
          </a:xfrm>
          <a:prstGeom prst="ellipse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25" name="Oval 21"/>
          <p:cNvSpPr>
            <a:spLocks noChangeArrowheads="1"/>
          </p:cNvSpPr>
          <p:nvPr/>
        </p:nvSpPr>
        <p:spPr bwMode="auto">
          <a:xfrm>
            <a:off x="4327978" y="3595687"/>
            <a:ext cx="368300" cy="3683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26" name="Oval 22"/>
          <p:cNvSpPr>
            <a:spLocks noChangeArrowheads="1"/>
          </p:cNvSpPr>
          <p:nvPr/>
        </p:nvSpPr>
        <p:spPr bwMode="auto">
          <a:xfrm>
            <a:off x="3718378" y="4967287"/>
            <a:ext cx="368300" cy="368300"/>
          </a:xfrm>
          <a:prstGeom prst="ellipse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27" name="Line 23"/>
          <p:cNvSpPr>
            <a:spLocks noChangeShapeType="1"/>
          </p:cNvSpPr>
          <p:nvPr/>
        </p:nvSpPr>
        <p:spPr bwMode="auto">
          <a:xfrm flipH="1">
            <a:off x="4999491" y="3824287"/>
            <a:ext cx="1843087" cy="1282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Oval 24"/>
          <p:cNvSpPr>
            <a:spLocks noChangeArrowheads="1"/>
          </p:cNvSpPr>
          <p:nvPr/>
        </p:nvSpPr>
        <p:spPr bwMode="auto">
          <a:xfrm>
            <a:off x="5470978" y="3519487"/>
            <a:ext cx="368300" cy="3683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29" name="Oval 25"/>
          <p:cNvSpPr>
            <a:spLocks noChangeArrowheads="1"/>
          </p:cNvSpPr>
          <p:nvPr/>
        </p:nvSpPr>
        <p:spPr bwMode="auto">
          <a:xfrm>
            <a:off x="6613978" y="3519487"/>
            <a:ext cx="368300" cy="3683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30" name="Rectangle 26"/>
          <p:cNvSpPr>
            <a:spLocks noChangeArrowheads="1"/>
          </p:cNvSpPr>
          <p:nvPr/>
        </p:nvSpPr>
        <p:spPr bwMode="auto">
          <a:xfrm>
            <a:off x="7348991" y="3446462"/>
            <a:ext cx="2224087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>
                <a:latin typeface="Times New Roman" charset="0"/>
              </a:rPr>
              <a:t>Hidden Nodes</a:t>
            </a:r>
          </a:p>
        </p:txBody>
      </p:sp>
      <p:sp>
        <p:nvSpPr>
          <p:cNvPr id="31" name="Rectangle 27"/>
          <p:cNvSpPr>
            <a:spLocks noChangeArrowheads="1"/>
          </p:cNvSpPr>
          <p:nvPr/>
        </p:nvSpPr>
        <p:spPr bwMode="auto">
          <a:xfrm>
            <a:off x="6815591" y="2151062"/>
            <a:ext cx="216535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>
                <a:latin typeface="Times New Roman" charset="0"/>
              </a:rPr>
              <a:t>Output Nodes</a:t>
            </a:r>
          </a:p>
        </p:txBody>
      </p:sp>
      <p:sp>
        <p:nvSpPr>
          <p:cNvPr id="32" name="Rectangle 28"/>
          <p:cNvSpPr>
            <a:spLocks noChangeArrowheads="1"/>
          </p:cNvSpPr>
          <p:nvPr/>
        </p:nvSpPr>
        <p:spPr bwMode="auto">
          <a:xfrm>
            <a:off x="7958591" y="4741862"/>
            <a:ext cx="1928812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>
                <a:latin typeface="Times New Roman" charset="0"/>
              </a:rPr>
              <a:t>Input Nodes</a:t>
            </a:r>
          </a:p>
        </p:txBody>
      </p:sp>
      <p:sp>
        <p:nvSpPr>
          <p:cNvPr id="33" name="AutoShape 29"/>
          <p:cNvSpPr>
            <a:spLocks noChangeArrowheads="1"/>
          </p:cNvSpPr>
          <p:nvPr/>
        </p:nvSpPr>
        <p:spPr bwMode="auto">
          <a:xfrm rot="16200000">
            <a:off x="4823278" y="5538787"/>
            <a:ext cx="444500" cy="215900"/>
          </a:xfrm>
          <a:prstGeom prst="rightArrow">
            <a:avLst>
              <a:gd name="adj1" fmla="val 50000"/>
              <a:gd name="adj2" fmla="val 102951"/>
            </a:avLst>
          </a:prstGeom>
          <a:solidFill>
            <a:schemeClr val="tx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34" name="AutoShape 30"/>
          <p:cNvSpPr>
            <a:spLocks noChangeArrowheads="1"/>
          </p:cNvSpPr>
          <p:nvPr/>
        </p:nvSpPr>
        <p:spPr bwMode="auto">
          <a:xfrm rot="16200000">
            <a:off x="4823278" y="1804987"/>
            <a:ext cx="444500" cy="215900"/>
          </a:xfrm>
          <a:prstGeom prst="rightArrow">
            <a:avLst>
              <a:gd name="adj1" fmla="val 50000"/>
              <a:gd name="adj2" fmla="val 102951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35" name="AutoShape 31"/>
          <p:cNvSpPr>
            <a:spLocks noChangeArrowheads="1"/>
          </p:cNvSpPr>
          <p:nvPr/>
        </p:nvSpPr>
        <p:spPr bwMode="auto">
          <a:xfrm rot="16200000">
            <a:off x="3680278" y="5538787"/>
            <a:ext cx="444500" cy="215900"/>
          </a:xfrm>
          <a:prstGeom prst="rightArrow">
            <a:avLst>
              <a:gd name="adj1" fmla="val 50000"/>
              <a:gd name="adj2" fmla="val 102951"/>
            </a:avLst>
          </a:prstGeom>
          <a:solidFill>
            <a:schemeClr val="tx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36" name="AutoShape 32"/>
          <p:cNvSpPr>
            <a:spLocks noChangeArrowheads="1"/>
          </p:cNvSpPr>
          <p:nvPr/>
        </p:nvSpPr>
        <p:spPr bwMode="auto">
          <a:xfrm rot="16200000">
            <a:off x="6194878" y="5538787"/>
            <a:ext cx="444500" cy="215900"/>
          </a:xfrm>
          <a:prstGeom prst="rightArrow">
            <a:avLst>
              <a:gd name="adj1" fmla="val 50000"/>
              <a:gd name="adj2" fmla="val 102951"/>
            </a:avLst>
          </a:prstGeom>
          <a:solidFill>
            <a:schemeClr val="tx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37" name="AutoShape 33"/>
          <p:cNvSpPr>
            <a:spLocks noChangeArrowheads="1"/>
          </p:cNvSpPr>
          <p:nvPr/>
        </p:nvSpPr>
        <p:spPr bwMode="auto">
          <a:xfrm rot="16200000">
            <a:off x="7490278" y="5538787"/>
            <a:ext cx="444500" cy="215900"/>
          </a:xfrm>
          <a:prstGeom prst="rightArrow">
            <a:avLst>
              <a:gd name="adj1" fmla="val 50000"/>
              <a:gd name="adj2" fmla="val 102951"/>
            </a:avLst>
          </a:prstGeom>
          <a:solidFill>
            <a:schemeClr val="tx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38" name="AutoShape 34"/>
          <p:cNvSpPr>
            <a:spLocks noChangeArrowheads="1"/>
          </p:cNvSpPr>
          <p:nvPr/>
        </p:nvSpPr>
        <p:spPr bwMode="auto">
          <a:xfrm rot="16200000">
            <a:off x="6042478" y="1804987"/>
            <a:ext cx="444500" cy="215900"/>
          </a:xfrm>
          <a:prstGeom prst="rightArrow">
            <a:avLst>
              <a:gd name="adj1" fmla="val 50000"/>
              <a:gd name="adj2" fmla="val 102951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39" name="Rectangle 35"/>
          <p:cNvSpPr>
            <a:spLocks noChangeArrowheads="1"/>
          </p:cNvSpPr>
          <p:nvPr/>
        </p:nvSpPr>
        <p:spPr bwMode="auto">
          <a:xfrm>
            <a:off x="3691391" y="5930900"/>
            <a:ext cx="439224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charset="0"/>
              </a:rPr>
              <a:t>x</a:t>
            </a:r>
            <a:r>
              <a:rPr lang="en-US" altLang="en-US" sz="2400" baseline="-25000" dirty="0">
                <a:latin typeface="Times New Roman" charset="0"/>
              </a:rPr>
              <a:t>1</a:t>
            </a:r>
          </a:p>
        </p:txBody>
      </p:sp>
      <p:sp>
        <p:nvSpPr>
          <p:cNvPr id="40" name="Rectangle 36"/>
          <p:cNvSpPr>
            <a:spLocks noChangeArrowheads="1"/>
          </p:cNvSpPr>
          <p:nvPr/>
        </p:nvSpPr>
        <p:spPr bwMode="auto">
          <a:xfrm>
            <a:off x="4834391" y="5930900"/>
            <a:ext cx="439224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charset="0"/>
              </a:rPr>
              <a:t>x</a:t>
            </a:r>
            <a:r>
              <a:rPr lang="en-US" altLang="en-US" sz="2400" baseline="-25000" dirty="0">
                <a:latin typeface="Times New Roman" charset="0"/>
              </a:rPr>
              <a:t>2</a:t>
            </a:r>
          </a:p>
        </p:txBody>
      </p:sp>
      <p:sp>
        <p:nvSpPr>
          <p:cNvPr id="41" name="Rectangle 37"/>
          <p:cNvSpPr>
            <a:spLocks noChangeArrowheads="1"/>
          </p:cNvSpPr>
          <p:nvPr/>
        </p:nvSpPr>
        <p:spPr bwMode="auto">
          <a:xfrm>
            <a:off x="6205991" y="5930900"/>
            <a:ext cx="439224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charset="0"/>
              </a:rPr>
              <a:t>x</a:t>
            </a:r>
            <a:r>
              <a:rPr lang="en-US" altLang="en-US" sz="2400" baseline="-25000" dirty="0">
                <a:latin typeface="Times New Roman" charset="0"/>
              </a:rPr>
              <a:t>3</a:t>
            </a:r>
          </a:p>
        </p:txBody>
      </p:sp>
      <p:sp>
        <p:nvSpPr>
          <p:cNvPr id="42" name="Rectangle 38"/>
          <p:cNvSpPr>
            <a:spLocks noChangeArrowheads="1"/>
          </p:cNvSpPr>
          <p:nvPr/>
        </p:nvSpPr>
        <p:spPr bwMode="auto">
          <a:xfrm>
            <a:off x="7501391" y="5930900"/>
            <a:ext cx="439224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charset="0"/>
              </a:rPr>
              <a:t>x</a:t>
            </a:r>
            <a:r>
              <a:rPr lang="en-US" altLang="en-US" sz="2400" baseline="-25000" dirty="0">
                <a:latin typeface="Times New Roman" charset="0"/>
              </a:rPr>
              <a:t>4</a:t>
            </a:r>
          </a:p>
        </p:txBody>
      </p:sp>
      <p:sp>
        <p:nvSpPr>
          <p:cNvPr id="43" name="Rectangle 39"/>
          <p:cNvSpPr>
            <a:spLocks noChangeArrowheads="1"/>
          </p:cNvSpPr>
          <p:nvPr/>
        </p:nvSpPr>
        <p:spPr bwMode="auto">
          <a:xfrm>
            <a:off x="4377191" y="1587500"/>
            <a:ext cx="439224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charset="0"/>
              </a:rPr>
              <a:t>y</a:t>
            </a:r>
            <a:r>
              <a:rPr lang="en-US" altLang="en-US" sz="2400" baseline="-25000" dirty="0">
                <a:latin typeface="Times New Roman" charset="0"/>
              </a:rPr>
              <a:t>1</a:t>
            </a:r>
          </a:p>
        </p:txBody>
      </p:sp>
      <p:sp>
        <p:nvSpPr>
          <p:cNvPr id="44" name="Rectangle 40"/>
          <p:cNvSpPr>
            <a:spLocks noChangeArrowheads="1"/>
          </p:cNvSpPr>
          <p:nvPr/>
        </p:nvSpPr>
        <p:spPr bwMode="auto">
          <a:xfrm>
            <a:off x="5596391" y="1587500"/>
            <a:ext cx="439224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charset="0"/>
              </a:rPr>
              <a:t>y</a:t>
            </a:r>
            <a:r>
              <a:rPr lang="en-US" altLang="en-US" sz="2400" baseline="-25000" dirty="0">
                <a:latin typeface="Times New Roman" charset="0"/>
              </a:rPr>
              <a:t>2</a:t>
            </a:r>
          </a:p>
        </p:txBody>
      </p:sp>
      <p:sp>
        <p:nvSpPr>
          <p:cNvPr id="46" name="Text Box 42"/>
          <p:cNvSpPr txBox="1">
            <a:spLocks noChangeArrowheads="1"/>
          </p:cNvSpPr>
          <p:nvPr/>
        </p:nvSpPr>
        <p:spPr bwMode="auto">
          <a:xfrm>
            <a:off x="1497714" y="2886930"/>
            <a:ext cx="19591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charset="0"/>
              </a:rPr>
              <a:t>2 active layers</a:t>
            </a:r>
          </a:p>
        </p:txBody>
      </p:sp>
      <p:sp>
        <p:nvSpPr>
          <p:cNvPr id="47" name="AutoShape 43"/>
          <p:cNvSpPr>
            <a:spLocks/>
          </p:cNvSpPr>
          <p:nvPr/>
        </p:nvSpPr>
        <p:spPr bwMode="auto">
          <a:xfrm>
            <a:off x="3475491" y="2300287"/>
            <a:ext cx="852487" cy="1663700"/>
          </a:xfrm>
          <a:prstGeom prst="leftBrace">
            <a:avLst>
              <a:gd name="adj1" fmla="val 16263"/>
              <a:gd name="adj2" fmla="val 50000"/>
            </a:avLst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882" y="2982873"/>
            <a:ext cx="458593" cy="273882"/>
          </a:xfrm>
          <a:prstGeom prst="rect">
            <a:avLst/>
          </a:prstGeom>
        </p:spPr>
      </p:pic>
      <p:sp>
        <p:nvSpPr>
          <p:cNvPr id="61" name="Line 62">
            <a:extLst>
              <a:ext uri="{FF2B5EF4-FFF2-40B4-BE49-F238E27FC236}">
                <a16:creationId xmlns:a16="http://schemas.microsoft.com/office/drawing/2014/main" id="{D68DADCB-8EBB-1C42-A256-73192E963B55}"/>
              </a:ext>
            </a:extLst>
          </p:cNvPr>
          <p:cNvSpPr>
            <a:spLocks noChangeShapeType="1"/>
          </p:cNvSpPr>
          <p:nvPr/>
        </p:nvSpPr>
        <p:spPr bwMode="auto">
          <a:xfrm>
            <a:off x="2118178" y="4496716"/>
            <a:ext cx="9525" cy="12446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" name="Line 63">
            <a:extLst>
              <a:ext uri="{FF2B5EF4-FFF2-40B4-BE49-F238E27FC236}">
                <a16:creationId xmlns:a16="http://schemas.microsoft.com/office/drawing/2014/main" id="{F53B9D3D-CB8C-A244-A936-26C523684EC8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8577" y="5487316"/>
            <a:ext cx="1354138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" name="Rectangle 64">
            <a:extLst>
              <a:ext uri="{FF2B5EF4-FFF2-40B4-BE49-F238E27FC236}">
                <a16:creationId xmlns:a16="http://schemas.microsoft.com/office/drawing/2014/main" id="{4DC98086-C019-DB44-99C6-3388EA3D8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3378" y="4344317"/>
            <a:ext cx="253275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 i="1" dirty="0">
                <a:latin typeface="Times New Roman" charset="0"/>
              </a:rPr>
              <a:t>f</a:t>
            </a:r>
          </a:p>
        </p:txBody>
      </p:sp>
      <p:sp>
        <p:nvSpPr>
          <p:cNvPr id="64" name="Rectangle 65">
            <a:extLst>
              <a:ext uri="{FF2B5EF4-FFF2-40B4-BE49-F238E27FC236}">
                <a16:creationId xmlns:a16="http://schemas.microsoft.com/office/drawing/2014/main" id="{3E2674B5-0943-EC44-9A63-2323016AE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7310" y="5468168"/>
            <a:ext cx="335029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 i="1" dirty="0" err="1">
                <a:latin typeface="Times New Roman" charset="0"/>
              </a:rPr>
              <a:t>Σ</a:t>
            </a:r>
            <a:endParaRPr lang="en-US" altLang="en-US" sz="2000" i="1" dirty="0">
              <a:latin typeface="Times New Roman" charset="0"/>
            </a:endParaRPr>
          </a:p>
        </p:txBody>
      </p:sp>
      <p:sp>
        <p:nvSpPr>
          <p:cNvPr id="65" name="Text Box 66">
            <a:extLst>
              <a:ext uri="{FF2B5EF4-FFF2-40B4-BE49-F238E27FC236}">
                <a16:creationId xmlns:a16="http://schemas.microsoft.com/office/drawing/2014/main" id="{59467F20-6C39-4741-8BAF-681481328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4102" y="5223791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latin typeface="Times New Roman" charset="0"/>
              </a:rPr>
              <a:t>0</a:t>
            </a:r>
          </a:p>
        </p:txBody>
      </p:sp>
      <p:sp>
        <p:nvSpPr>
          <p:cNvPr id="66" name="Freeform 67">
            <a:extLst>
              <a:ext uri="{FF2B5EF4-FFF2-40B4-BE49-F238E27FC236}">
                <a16:creationId xmlns:a16="http://schemas.microsoft.com/office/drawing/2014/main" id="{288CF09B-1F1B-894B-8386-C95D3FF4D445}"/>
              </a:ext>
            </a:extLst>
          </p:cNvPr>
          <p:cNvSpPr>
            <a:spLocks/>
          </p:cNvSpPr>
          <p:nvPr/>
        </p:nvSpPr>
        <p:spPr bwMode="auto">
          <a:xfrm>
            <a:off x="1508577" y="4496716"/>
            <a:ext cx="1219200" cy="990600"/>
          </a:xfrm>
          <a:custGeom>
            <a:avLst/>
            <a:gdLst>
              <a:gd name="T0" fmla="*/ 0 w 768"/>
              <a:gd name="T1" fmla="*/ 2147483647 h 624"/>
              <a:gd name="T2" fmla="*/ 2147483647 w 768"/>
              <a:gd name="T3" fmla="*/ 2147483647 h 624"/>
              <a:gd name="T4" fmla="*/ 2147483647 w 768"/>
              <a:gd name="T5" fmla="*/ 2147483647 h 624"/>
              <a:gd name="T6" fmla="*/ 2147483647 w 768"/>
              <a:gd name="T7" fmla="*/ 2147483647 h 624"/>
              <a:gd name="T8" fmla="*/ 2147483647 w 768"/>
              <a:gd name="T9" fmla="*/ 0 h 6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8"/>
              <a:gd name="T16" fmla="*/ 0 h 624"/>
              <a:gd name="T17" fmla="*/ 768 w 768"/>
              <a:gd name="T18" fmla="*/ 624 h 62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8" h="624">
                <a:moveTo>
                  <a:pt x="0" y="624"/>
                </a:moveTo>
                <a:cubicBezTo>
                  <a:pt x="64" y="624"/>
                  <a:pt x="128" y="624"/>
                  <a:pt x="192" y="576"/>
                </a:cubicBezTo>
                <a:cubicBezTo>
                  <a:pt x="256" y="528"/>
                  <a:pt x="328" y="416"/>
                  <a:pt x="384" y="336"/>
                </a:cubicBezTo>
                <a:cubicBezTo>
                  <a:pt x="440" y="256"/>
                  <a:pt x="464" y="152"/>
                  <a:pt x="528" y="96"/>
                </a:cubicBezTo>
                <a:cubicBezTo>
                  <a:pt x="592" y="40"/>
                  <a:pt x="680" y="20"/>
                  <a:pt x="768" y="0"/>
                </a:cubicBezTo>
              </a:path>
            </a:pathLst>
          </a:custGeom>
          <a:noFill/>
          <a:ln w="127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" name="Text Box 68">
            <a:extLst>
              <a:ext uri="{FF2B5EF4-FFF2-40B4-BE49-F238E27FC236}">
                <a16:creationId xmlns:a16="http://schemas.microsoft.com/office/drawing/2014/main" id="{D729B13F-2E11-104D-AD7E-A2DED1F6D9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4102" y="4233191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latin typeface="Times New Roman" charset="0"/>
              </a:rPr>
              <a:t>1</a:t>
            </a:r>
          </a:p>
        </p:txBody>
      </p:sp>
      <p:sp>
        <p:nvSpPr>
          <p:cNvPr id="68" name="AutoShape 69">
            <a:extLst>
              <a:ext uri="{FF2B5EF4-FFF2-40B4-BE49-F238E27FC236}">
                <a16:creationId xmlns:a16="http://schemas.microsoft.com/office/drawing/2014/main" id="{29DACDCA-5A52-7241-99B7-431B869434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577" y="5182517"/>
            <a:ext cx="26988" cy="47625"/>
          </a:xfrm>
          <a:prstGeom prst="star16">
            <a:avLst>
              <a:gd name="adj" fmla="val 375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sp>
        <p:nvSpPr>
          <p:cNvPr id="69" name="AutoShape 70">
            <a:extLst>
              <a:ext uri="{FF2B5EF4-FFF2-40B4-BE49-F238E27FC236}">
                <a16:creationId xmlns:a16="http://schemas.microsoft.com/office/drawing/2014/main" id="{4F8D8A83-5A53-D645-ADA0-263A160B0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1577" y="4496717"/>
            <a:ext cx="26988" cy="47625"/>
          </a:xfrm>
          <a:prstGeom prst="star16">
            <a:avLst>
              <a:gd name="adj" fmla="val 375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sp>
        <p:nvSpPr>
          <p:cNvPr id="70" name="AutoShape 71">
            <a:extLst>
              <a:ext uri="{FF2B5EF4-FFF2-40B4-BE49-F238E27FC236}">
                <a16:creationId xmlns:a16="http://schemas.microsoft.com/office/drawing/2014/main" id="{9CD2B118-D3B3-DE48-AD8C-F5DD25674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4777" y="5411117"/>
            <a:ext cx="26988" cy="47625"/>
          </a:xfrm>
          <a:prstGeom prst="star16">
            <a:avLst>
              <a:gd name="adj" fmla="val 375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sp>
        <p:nvSpPr>
          <p:cNvPr id="71" name="AutoShape 72">
            <a:extLst>
              <a:ext uri="{FF2B5EF4-FFF2-40B4-BE49-F238E27FC236}">
                <a16:creationId xmlns:a16="http://schemas.microsoft.com/office/drawing/2014/main" id="{4529FCEF-9E32-364E-BCF4-0A2F468A1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4377" y="4953917"/>
            <a:ext cx="26988" cy="47625"/>
          </a:xfrm>
          <a:prstGeom prst="star16">
            <a:avLst>
              <a:gd name="adj" fmla="val 375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sp>
        <p:nvSpPr>
          <p:cNvPr id="72" name="AutoShape 73">
            <a:extLst>
              <a:ext uri="{FF2B5EF4-FFF2-40B4-BE49-F238E27FC236}">
                <a16:creationId xmlns:a16="http://schemas.microsoft.com/office/drawing/2014/main" id="{339CB388-9388-5248-99A6-D71FAAE82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9177" y="4420517"/>
            <a:ext cx="26988" cy="47625"/>
          </a:xfrm>
          <a:prstGeom prst="star16">
            <a:avLst>
              <a:gd name="adj" fmla="val 375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sp>
        <p:nvSpPr>
          <p:cNvPr id="73" name="AutoShape 74">
            <a:extLst>
              <a:ext uri="{FF2B5EF4-FFF2-40B4-BE49-F238E27FC236}">
                <a16:creationId xmlns:a16="http://schemas.microsoft.com/office/drawing/2014/main" id="{37DD84A6-067C-7749-8C0E-4F1AE38CF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6777" y="4801517"/>
            <a:ext cx="26988" cy="47625"/>
          </a:xfrm>
          <a:prstGeom prst="star16">
            <a:avLst>
              <a:gd name="adj" fmla="val 375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sp>
        <p:nvSpPr>
          <p:cNvPr id="74" name="AutoShape 75">
            <a:extLst>
              <a:ext uri="{FF2B5EF4-FFF2-40B4-BE49-F238E27FC236}">
                <a16:creationId xmlns:a16="http://schemas.microsoft.com/office/drawing/2014/main" id="{3FFF5C26-A3E8-4345-8DFA-8191C29B0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1977" y="5182517"/>
            <a:ext cx="26988" cy="47625"/>
          </a:xfrm>
          <a:prstGeom prst="star16">
            <a:avLst>
              <a:gd name="adj" fmla="val 375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sp>
        <p:nvSpPr>
          <p:cNvPr id="75" name="AutoShape 76">
            <a:extLst>
              <a:ext uri="{FF2B5EF4-FFF2-40B4-BE49-F238E27FC236}">
                <a16:creationId xmlns:a16="http://schemas.microsoft.com/office/drawing/2014/main" id="{4C466434-AA2D-DF43-8617-564CF929E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3377" y="5334917"/>
            <a:ext cx="26988" cy="47625"/>
          </a:xfrm>
          <a:prstGeom prst="star16">
            <a:avLst>
              <a:gd name="adj" fmla="val 375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D570BD-4673-8648-8E13-60899F92920C}"/>
              </a:ext>
            </a:extLst>
          </p:cNvPr>
          <p:cNvSpPr txBox="1"/>
          <p:nvPr/>
        </p:nvSpPr>
        <p:spPr>
          <a:xfrm>
            <a:off x="1127291" y="5859963"/>
            <a:ext cx="175560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= 1 / (1 + e</a:t>
            </a:r>
            <a:r>
              <a:rPr lang="en-US" sz="20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en-US" sz="2000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07B1DA9-56B9-CB40-855F-B431CA980247}"/>
              </a:ext>
            </a:extLst>
          </p:cNvPr>
          <p:cNvSpPr txBox="1"/>
          <p:nvPr/>
        </p:nvSpPr>
        <p:spPr>
          <a:xfrm>
            <a:off x="9347654" y="2528887"/>
            <a:ext cx="24601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But how are the </a:t>
            </a:r>
          </a:p>
          <a:p>
            <a:r>
              <a:rPr lang="en-US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weights learned …</a:t>
            </a:r>
          </a:p>
          <a:p>
            <a:endParaRPr lang="en-US" dirty="0"/>
          </a:p>
        </p:txBody>
      </p:sp>
      <p:sp>
        <p:nvSpPr>
          <p:cNvPr id="78" name="Left Arrow 77">
            <a:extLst>
              <a:ext uri="{FF2B5EF4-FFF2-40B4-BE49-F238E27FC236}">
                <a16:creationId xmlns:a16="http://schemas.microsoft.com/office/drawing/2014/main" id="{25368150-3226-7545-8B7F-DB1F9C028C23}"/>
              </a:ext>
            </a:extLst>
          </p:cNvPr>
          <p:cNvSpPr/>
          <p:nvPr/>
        </p:nvSpPr>
        <p:spPr>
          <a:xfrm>
            <a:off x="7312477" y="2940050"/>
            <a:ext cx="1928814" cy="177711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7BCB510-6781-C241-BCF3-229A2E563137}"/>
              </a:ext>
            </a:extLst>
          </p:cNvPr>
          <p:cNvSpPr txBox="1"/>
          <p:nvPr/>
        </p:nvSpPr>
        <p:spPr>
          <a:xfrm>
            <a:off x="1194872" y="3855610"/>
            <a:ext cx="1966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Activation function</a:t>
            </a:r>
          </a:p>
        </p:txBody>
      </p:sp>
      <p:sp>
        <p:nvSpPr>
          <p:cNvPr id="80" name="Left Arrow 79">
            <a:extLst>
              <a:ext uri="{FF2B5EF4-FFF2-40B4-BE49-F238E27FC236}">
                <a16:creationId xmlns:a16="http://schemas.microsoft.com/office/drawing/2014/main" id="{1370DDC4-DFB5-DB4A-B32F-3CCF2E7535BA}"/>
              </a:ext>
            </a:extLst>
          </p:cNvPr>
          <p:cNvSpPr/>
          <p:nvPr/>
        </p:nvSpPr>
        <p:spPr>
          <a:xfrm rot="9989303">
            <a:off x="3201135" y="3797569"/>
            <a:ext cx="1079616" cy="20583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Left Arrow 75">
            <a:extLst>
              <a:ext uri="{FF2B5EF4-FFF2-40B4-BE49-F238E27FC236}">
                <a16:creationId xmlns:a16="http://schemas.microsoft.com/office/drawing/2014/main" id="{0609EAC9-DFB7-F146-B518-F68C0C4E7FB4}"/>
              </a:ext>
            </a:extLst>
          </p:cNvPr>
          <p:cNvSpPr/>
          <p:nvPr/>
        </p:nvSpPr>
        <p:spPr>
          <a:xfrm rot="19966735">
            <a:off x="7373113" y="3668473"/>
            <a:ext cx="2053605" cy="15152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890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/>
      <p:bldP spid="64" grpId="0"/>
      <p:bldP spid="65" grpId="0"/>
      <p:bldP spid="66" grpId="0" animBg="1"/>
      <p:bldP spid="67" grpId="0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3" grpId="0"/>
      <p:bldP spid="77" grpId="0"/>
      <p:bldP spid="78" grpId="0" animBg="1"/>
      <p:bldP spid="79" grpId="0"/>
      <p:bldP spid="80" grpId="0" animBg="1"/>
      <p:bldP spid="7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Multi-layer Feed-forward ANNs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2098877"/>
            <a:ext cx="7772400" cy="4114800"/>
          </a:xfrm>
        </p:spPr>
        <p:txBody>
          <a:bodyPr/>
          <a:lstStyle/>
          <a:p>
            <a:pPr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Over the 15 years </a:t>
            </a:r>
            <a:r>
              <a:rPr lang="en-US" altLang="en-US" sz="2400" dirty="0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(1969-1984)</a:t>
            </a:r>
            <a:r>
              <a:rPr lang="en-US" alt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 research continued ... </a:t>
            </a:r>
          </a:p>
          <a:p>
            <a:pPr>
              <a:defRPr/>
            </a:pPr>
            <a:r>
              <a:rPr lang="en-US" altLang="en-US" i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hidden layer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of nodes allowed combinations of linear functions </a:t>
            </a:r>
          </a:p>
          <a:p>
            <a:pPr>
              <a:defRPr/>
            </a:pPr>
            <a:r>
              <a:rPr lang="en-US" altLang="en-US" i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non-linear activation functions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 displayed properties closer to real neurons:</a:t>
            </a:r>
          </a:p>
          <a:p>
            <a:pPr lvl="1">
              <a:buSzPct val="75000"/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output varies continuously but not linearly</a:t>
            </a:r>
          </a:p>
          <a:p>
            <a:pPr lvl="1">
              <a:buSzPct val="75000"/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differentiable .... </a:t>
            </a:r>
            <a:r>
              <a:rPr lang="en-US" altLang="en-US" i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Sigmoid</a:t>
            </a:r>
            <a:endParaRPr lang="en-US" altLang="en-US" dirty="0">
              <a:effectLst>
                <a:outerShdw blurRad="38100" dist="38100" dir="2700000" algn="tl">
                  <a:srgbClr val="919191"/>
                </a:outerShdw>
              </a:effectLst>
              <a:ea typeface="ＭＳ Ｐゴシック" charset="-128"/>
            </a:endParaRPr>
          </a:p>
          <a:p>
            <a:pPr>
              <a:buSzPct val="75000"/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non-linear ANN classifier was possible</a:t>
            </a:r>
          </a:p>
          <a:p>
            <a:pPr>
              <a:buSzPct val="75000"/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But how are the weights learned 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952" y="4799878"/>
            <a:ext cx="3082036" cy="40000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D6ABEE-CB0D-0640-8A7B-9F40632EA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77D94-CE04-764A-A2B6-5C79B898FFD3}" type="datetime1">
              <a:rPr lang="en-CA" smtClean="0"/>
              <a:t>2022-06-10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1C7BA3-4F75-0C40-84CB-6E6564131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CCA47D-5CA0-6940-8A91-0F6667F90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148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The Back-propagation Algorithm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1986: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the solution to multi-layer ANN weight update rediscovered </a:t>
            </a:r>
          </a:p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Conceptually simple - </a:t>
            </a:r>
            <a:r>
              <a:rPr lang="en-US" altLang="en-US" sz="2400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the global error is backward propagated to network nodes, weights are modified proportional to their contribution</a:t>
            </a:r>
          </a:p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Most important ANN learning algorithm</a:t>
            </a:r>
          </a:p>
          <a:p>
            <a:pPr>
              <a:lnSpc>
                <a:spcPct val="90000"/>
              </a:lnSpc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Become known as </a:t>
            </a:r>
            <a:r>
              <a:rPr lang="en-US" altLang="en-US" i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back-propagation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because the error is sent back through the network to correct all weights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255273-09B2-7B40-915B-8B364523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24926-C6FD-244C-8C5C-AD0182FB33BE}" type="datetime1">
              <a:rPr lang="en-CA" smtClean="0"/>
              <a:t>2022-06-10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5D0681-C9D9-8447-B6DC-AB2E4890A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E52EC9-210C-EC4B-B72B-CFF759919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24925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400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Classification Systems </a:t>
            </a:r>
            <a:br>
              <a:rPr lang="en-US" altLang="en-US" sz="400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</a:br>
            <a:r>
              <a:rPr lang="en-US" altLang="en-US" sz="400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and Inductive Learning</a:t>
            </a:r>
          </a:p>
        </p:txBody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62200" y="1828800"/>
            <a:ext cx="7696200" cy="685800"/>
          </a:xfrm>
        </p:spPr>
        <p:txBody>
          <a:bodyPr/>
          <a:lstStyle/>
          <a:p>
            <a:pPr algn="ctr">
              <a:lnSpc>
                <a:spcPct val="90000"/>
              </a:lnSpc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  <a:ea typeface="ＭＳ Ｐゴシック" charset="-128"/>
              </a:rPr>
              <a:t>Vector</a:t>
            </a:r>
            <a:r>
              <a:rPr lang="en-US" alt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 Representation &amp; Discriminate Functions</a:t>
            </a:r>
          </a:p>
        </p:txBody>
      </p:sp>
      <p:sp>
        <p:nvSpPr>
          <p:cNvPr id="28675" name="Line 4"/>
          <p:cNvSpPr>
            <a:spLocks noChangeShapeType="1"/>
          </p:cNvSpPr>
          <p:nvPr/>
        </p:nvSpPr>
        <p:spPr bwMode="auto">
          <a:xfrm>
            <a:off x="3657600" y="2846388"/>
            <a:ext cx="0" cy="31480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6" name="Line 5"/>
          <p:cNvSpPr>
            <a:spLocks noChangeShapeType="1"/>
          </p:cNvSpPr>
          <p:nvPr/>
        </p:nvSpPr>
        <p:spPr bwMode="auto">
          <a:xfrm>
            <a:off x="3227388" y="5334000"/>
            <a:ext cx="56626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7" name="Rectangle 6"/>
          <p:cNvSpPr>
            <a:spLocks noChangeArrowheads="1"/>
          </p:cNvSpPr>
          <p:nvPr/>
        </p:nvSpPr>
        <p:spPr bwMode="auto">
          <a:xfrm>
            <a:off x="2798763" y="2828926"/>
            <a:ext cx="362280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i="1">
                <a:solidFill>
                  <a:schemeClr val="tx2"/>
                </a:solidFill>
              </a:rPr>
              <a:t>x</a:t>
            </a:r>
          </a:p>
        </p:txBody>
      </p:sp>
      <p:sp>
        <p:nvSpPr>
          <p:cNvPr id="28678" name="Rectangle 7"/>
          <p:cNvSpPr>
            <a:spLocks noChangeArrowheads="1"/>
          </p:cNvSpPr>
          <p:nvPr/>
        </p:nvSpPr>
        <p:spPr bwMode="auto">
          <a:xfrm>
            <a:off x="7599363" y="5495926"/>
            <a:ext cx="362280" cy="52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i="1">
                <a:solidFill>
                  <a:schemeClr val="tx2"/>
                </a:solidFill>
              </a:rPr>
              <a:t>x</a:t>
            </a:r>
          </a:p>
        </p:txBody>
      </p:sp>
      <p:sp>
        <p:nvSpPr>
          <p:cNvPr id="28679" name="Rectangle 8"/>
          <p:cNvSpPr>
            <a:spLocks noChangeArrowheads="1"/>
          </p:cNvSpPr>
          <p:nvPr/>
        </p:nvSpPr>
        <p:spPr bwMode="auto">
          <a:xfrm>
            <a:off x="2189163" y="3408363"/>
            <a:ext cx="1037144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 dirty="0">
                <a:solidFill>
                  <a:srgbClr val="FF0000"/>
                </a:solidFill>
              </a:rPr>
              <a:t>Height</a:t>
            </a:r>
          </a:p>
        </p:txBody>
      </p:sp>
      <p:sp>
        <p:nvSpPr>
          <p:cNvPr id="28680" name="Rectangle 9"/>
          <p:cNvSpPr>
            <a:spLocks noChangeArrowheads="1"/>
          </p:cNvSpPr>
          <p:nvPr/>
        </p:nvSpPr>
        <p:spPr bwMode="auto">
          <a:xfrm>
            <a:off x="6337300" y="5489575"/>
            <a:ext cx="679674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rgbClr val="FF0000"/>
                </a:solidFill>
              </a:rPr>
              <a:t>Age</a:t>
            </a:r>
          </a:p>
        </p:txBody>
      </p:sp>
      <p:sp>
        <p:nvSpPr>
          <p:cNvPr id="28681" name="Rectangle 10"/>
          <p:cNvSpPr>
            <a:spLocks noChangeArrowheads="1"/>
          </p:cNvSpPr>
          <p:nvPr/>
        </p:nvSpPr>
        <p:spPr bwMode="auto">
          <a:xfrm>
            <a:off x="3027363" y="3073401"/>
            <a:ext cx="310984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28682" name="Rectangle 11"/>
          <p:cNvSpPr>
            <a:spLocks noChangeArrowheads="1"/>
          </p:cNvSpPr>
          <p:nvPr/>
        </p:nvSpPr>
        <p:spPr bwMode="auto">
          <a:xfrm>
            <a:off x="7843838" y="5710238"/>
            <a:ext cx="3048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28683" name="Rectangle 12"/>
          <p:cNvSpPr>
            <a:spLocks noChangeArrowheads="1"/>
          </p:cNvSpPr>
          <p:nvPr/>
        </p:nvSpPr>
        <p:spPr bwMode="auto">
          <a:xfrm>
            <a:off x="6618289" y="3970338"/>
            <a:ext cx="302969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chemeClr val="tx2"/>
                </a:solidFill>
              </a:rPr>
              <a:t>*</a:t>
            </a:r>
          </a:p>
        </p:txBody>
      </p:sp>
      <p:sp>
        <p:nvSpPr>
          <p:cNvPr id="28684" name="Rectangle 13"/>
          <p:cNvSpPr>
            <a:spLocks noChangeArrowheads="1"/>
          </p:cNvSpPr>
          <p:nvPr/>
        </p:nvSpPr>
        <p:spPr bwMode="auto">
          <a:xfrm>
            <a:off x="7223125" y="3641725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28685" name="Rectangle 14"/>
          <p:cNvSpPr>
            <a:spLocks noChangeArrowheads="1"/>
          </p:cNvSpPr>
          <p:nvPr/>
        </p:nvSpPr>
        <p:spPr bwMode="auto">
          <a:xfrm>
            <a:off x="4475164" y="3789363"/>
            <a:ext cx="318999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chemeClr val="tx2"/>
                </a:solidFill>
              </a:rPr>
              <a:t>o</a:t>
            </a:r>
          </a:p>
        </p:txBody>
      </p:sp>
      <p:sp>
        <p:nvSpPr>
          <p:cNvPr id="28686" name="Rectangle 15"/>
          <p:cNvSpPr>
            <a:spLocks noChangeArrowheads="1"/>
          </p:cNvSpPr>
          <p:nvPr/>
        </p:nvSpPr>
        <p:spPr bwMode="auto">
          <a:xfrm>
            <a:off x="6389689" y="4351338"/>
            <a:ext cx="302969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chemeClr val="tx2"/>
                </a:solidFill>
              </a:rPr>
              <a:t>*</a:t>
            </a:r>
          </a:p>
        </p:txBody>
      </p:sp>
      <p:sp>
        <p:nvSpPr>
          <p:cNvPr id="28687" name="Rectangle 16"/>
          <p:cNvSpPr>
            <a:spLocks noChangeArrowheads="1"/>
          </p:cNvSpPr>
          <p:nvPr/>
        </p:nvSpPr>
        <p:spPr bwMode="auto">
          <a:xfrm>
            <a:off x="6394450" y="4356100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28688" name="Rectangle 17"/>
          <p:cNvSpPr>
            <a:spLocks noChangeArrowheads="1"/>
          </p:cNvSpPr>
          <p:nvPr/>
        </p:nvSpPr>
        <p:spPr bwMode="auto">
          <a:xfrm>
            <a:off x="4475164" y="3179763"/>
            <a:ext cx="318999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chemeClr val="tx2"/>
                </a:solidFill>
              </a:rPr>
              <a:t>o</a:t>
            </a:r>
          </a:p>
        </p:txBody>
      </p:sp>
      <p:sp>
        <p:nvSpPr>
          <p:cNvPr id="28689" name="Rectangle 18"/>
          <p:cNvSpPr>
            <a:spLocks noChangeArrowheads="1"/>
          </p:cNvSpPr>
          <p:nvPr/>
        </p:nvSpPr>
        <p:spPr bwMode="auto">
          <a:xfrm>
            <a:off x="6565901" y="4770438"/>
            <a:ext cx="302969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chemeClr val="tx2"/>
                </a:solidFill>
              </a:rPr>
              <a:t>*</a:t>
            </a:r>
          </a:p>
        </p:txBody>
      </p:sp>
      <p:sp>
        <p:nvSpPr>
          <p:cNvPr id="28690" name="Rectangle 19"/>
          <p:cNvSpPr>
            <a:spLocks noChangeArrowheads="1"/>
          </p:cNvSpPr>
          <p:nvPr/>
        </p:nvSpPr>
        <p:spPr bwMode="auto">
          <a:xfrm>
            <a:off x="6999289" y="4198938"/>
            <a:ext cx="302969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chemeClr val="tx2"/>
                </a:solidFill>
              </a:rPr>
              <a:t>*</a:t>
            </a:r>
          </a:p>
        </p:txBody>
      </p:sp>
      <p:sp>
        <p:nvSpPr>
          <p:cNvPr id="28691" name="Rectangle 20"/>
          <p:cNvSpPr>
            <a:spLocks noChangeArrowheads="1"/>
          </p:cNvSpPr>
          <p:nvPr/>
        </p:nvSpPr>
        <p:spPr bwMode="auto">
          <a:xfrm>
            <a:off x="6923089" y="4579938"/>
            <a:ext cx="302969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chemeClr val="tx2"/>
                </a:solidFill>
              </a:rPr>
              <a:t>*</a:t>
            </a:r>
          </a:p>
        </p:txBody>
      </p:sp>
      <p:sp>
        <p:nvSpPr>
          <p:cNvPr id="28692" name="Rectangle 21"/>
          <p:cNvSpPr>
            <a:spLocks noChangeArrowheads="1"/>
          </p:cNvSpPr>
          <p:nvPr/>
        </p:nvSpPr>
        <p:spPr bwMode="auto">
          <a:xfrm>
            <a:off x="4779964" y="3255963"/>
            <a:ext cx="318999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chemeClr val="tx2"/>
                </a:solidFill>
              </a:rPr>
              <a:t>o</a:t>
            </a:r>
          </a:p>
        </p:txBody>
      </p:sp>
      <p:sp>
        <p:nvSpPr>
          <p:cNvPr id="28693" name="Rectangle 22"/>
          <p:cNvSpPr>
            <a:spLocks noChangeArrowheads="1"/>
          </p:cNvSpPr>
          <p:nvPr/>
        </p:nvSpPr>
        <p:spPr bwMode="auto">
          <a:xfrm>
            <a:off x="4856163" y="3652838"/>
            <a:ext cx="328612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chemeClr val="tx2"/>
                </a:solidFill>
              </a:rPr>
              <a:t>o</a:t>
            </a:r>
          </a:p>
        </p:txBody>
      </p:sp>
      <p:sp>
        <p:nvSpPr>
          <p:cNvPr id="28694" name="Rectangle 23"/>
          <p:cNvSpPr>
            <a:spLocks noChangeArrowheads="1"/>
          </p:cNvSpPr>
          <p:nvPr/>
        </p:nvSpPr>
        <p:spPr bwMode="auto">
          <a:xfrm>
            <a:off x="4170364" y="3636963"/>
            <a:ext cx="318999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chemeClr val="tx2"/>
                </a:solidFill>
              </a:rPr>
              <a:t>o</a:t>
            </a:r>
          </a:p>
        </p:txBody>
      </p:sp>
      <p:sp>
        <p:nvSpPr>
          <p:cNvPr id="28695" name="Line 24"/>
          <p:cNvSpPr>
            <a:spLocks noChangeShapeType="1"/>
          </p:cNvSpPr>
          <p:nvPr/>
        </p:nvSpPr>
        <p:spPr bwMode="auto">
          <a:xfrm flipV="1">
            <a:off x="3303588" y="2795588"/>
            <a:ext cx="4214812" cy="3249612"/>
          </a:xfrm>
          <a:prstGeom prst="line">
            <a:avLst/>
          </a:prstGeom>
          <a:noFill/>
          <a:ln w="25400">
            <a:solidFill>
              <a:srgbClr val="FC012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96" name="Rectangle 25"/>
          <p:cNvSpPr>
            <a:spLocks noChangeArrowheads="1"/>
          </p:cNvSpPr>
          <p:nvPr/>
        </p:nvSpPr>
        <p:spPr bwMode="auto">
          <a:xfrm>
            <a:off x="4475164" y="3484563"/>
            <a:ext cx="405561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/>
              <a:t>A</a:t>
            </a:r>
          </a:p>
        </p:txBody>
      </p:sp>
      <p:sp>
        <p:nvSpPr>
          <p:cNvPr id="28697" name="Rectangle 26"/>
          <p:cNvSpPr>
            <a:spLocks noChangeArrowheads="1"/>
          </p:cNvSpPr>
          <p:nvPr/>
        </p:nvSpPr>
        <p:spPr bwMode="auto">
          <a:xfrm>
            <a:off x="6694489" y="4275138"/>
            <a:ext cx="370295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rgbClr val="FFFFFF"/>
                </a:solidFill>
              </a:rPr>
              <a:t>B</a:t>
            </a:r>
          </a:p>
        </p:txBody>
      </p:sp>
      <p:sp>
        <p:nvSpPr>
          <p:cNvPr id="28698" name="Rectangle 27"/>
          <p:cNvSpPr>
            <a:spLocks noChangeArrowheads="1"/>
          </p:cNvSpPr>
          <p:nvPr/>
        </p:nvSpPr>
        <p:spPr bwMode="auto">
          <a:xfrm>
            <a:off x="4754271" y="2660650"/>
            <a:ext cx="2686634" cy="82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chemeClr val="accent1"/>
                </a:solidFill>
                <a:latin typeface="Times New Roman" charset="0"/>
              </a:rPr>
              <a:t>Linear Discriminate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chemeClr val="accent1"/>
                </a:solidFill>
                <a:latin typeface="Times New Roman" charset="0"/>
              </a:rPr>
              <a:t>Function</a:t>
            </a:r>
          </a:p>
        </p:txBody>
      </p:sp>
      <p:sp>
        <p:nvSpPr>
          <p:cNvPr id="28699" name="Arc 28"/>
          <p:cNvSpPr>
            <a:spLocks/>
          </p:cNvSpPr>
          <p:nvPr/>
        </p:nvSpPr>
        <p:spPr bwMode="auto">
          <a:xfrm>
            <a:off x="7083425" y="3328988"/>
            <a:ext cx="801688" cy="214312"/>
          </a:xfrm>
          <a:custGeom>
            <a:avLst/>
            <a:gdLst>
              <a:gd name="T0" fmla="*/ 981240243 w 21600"/>
              <a:gd name="T1" fmla="*/ 21363756 h 21465"/>
              <a:gd name="T2" fmla="*/ 0 w 21600"/>
              <a:gd name="T3" fmla="*/ 0 h 21465"/>
              <a:gd name="T4" fmla="*/ 1104354875 w 21600"/>
              <a:gd name="T5" fmla="*/ 0 h 21465"/>
              <a:gd name="T6" fmla="*/ 0 60000 65536"/>
              <a:gd name="T7" fmla="*/ 0 60000 65536"/>
              <a:gd name="T8" fmla="*/ 0 60000 65536"/>
              <a:gd name="T9" fmla="*/ 0 w 21600"/>
              <a:gd name="T10" fmla="*/ 0 h 21465"/>
              <a:gd name="T11" fmla="*/ 21600 w 21600"/>
              <a:gd name="T12" fmla="*/ 21465 h 2146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465" fill="none" extrusionOk="0">
                <a:moveTo>
                  <a:pt x="19191" y="21465"/>
                </a:moveTo>
                <a:cubicBezTo>
                  <a:pt x="8262" y="20239"/>
                  <a:pt x="0" y="10997"/>
                  <a:pt x="0" y="0"/>
                </a:cubicBezTo>
              </a:path>
              <a:path w="21600" h="21465" stroke="0" extrusionOk="0">
                <a:moveTo>
                  <a:pt x="19191" y="21465"/>
                </a:moveTo>
                <a:cubicBezTo>
                  <a:pt x="8262" y="20239"/>
                  <a:pt x="0" y="10997"/>
                  <a:pt x="0" y="0"/>
                </a:cubicBezTo>
                <a:lnTo>
                  <a:pt x="21600" y="0"/>
                </a:lnTo>
                <a:lnTo>
                  <a:pt x="19191" y="21465"/>
                </a:lnTo>
                <a:close/>
              </a:path>
            </a:pathLst>
          </a:custGeom>
          <a:noFill/>
          <a:ln w="12700" cap="rnd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00" name="Text Box 29"/>
          <p:cNvSpPr txBox="1">
            <a:spLocks noChangeArrowheads="1"/>
          </p:cNvSpPr>
          <p:nvPr/>
        </p:nvSpPr>
        <p:spPr bwMode="auto">
          <a:xfrm>
            <a:off x="7885113" y="2973445"/>
            <a:ext cx="2932704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 dirty="0">
                <a:solidFill>
                  <a:schemeClr val="tx2"/>
                </a:solidFill>
                <a:latin typeface="Times New Roman" charset="0"/>
              </a:rPr>
              <a:t>f(X)=f(x</a:t>
            </a:r>
            <a:r>
              <a:rPr lang="en-US" altLang="en-US" sz="2400" i="1" baseline="-25000" dirty="0">
                <a:solidFill>
                  <a:schemeClr val="tx2"/>
                </a:solidFill>
                <a:latin typeface="Times New Roman" charset="0"/>
              </a:rPr>
              <a:t>1</a:t>
            </a:r>
            <a:r>
              <a:rPr lang="en-US" altLang="en-US" sz="2400" i="1" dirty="0">
                <a:solidFill>
                  <a:schemeClr val="tx2"/>
                </a:solidFill>
                <a:latin typeface="Times New Roman" charset="0"/>
              </a:rPr>
              <a:t>,x</a:t>
            </a:r>
            <a:r>
              <a:rPr lang="en-US" altLang="en-US" sz="2400" i="1" baseline="-25000" dirty="0">
                <a:solidFill>
                  <a:schemeClr val="tx2"/>
                </a:solidFill>
                <a:latin typeface="Times New Roman" charset="0"/>
              </a:rPr>
              <a:t>2</a:t>
            </a:r>
            <a:r>
              <a:rPr lang="en-US" altLang="en-US" sz="2400" i="1" dirty="0">
                <a:solidFill>
                  <a:schemeClr val="tx2"/>
                </a:solidFill>
                <a:latin typeface="Times New Roman" charset="0"/>
              </a:rPr>
              <a:t>)</a:t>
            </a:r>
            <a:r>
              <a:rPr lang="en-US" altLang="en-US" sz="2400" dirty="0">
                <a:solidFill>
                  <a:schemeClr val="tx2"/>
                </a:solidFill>
                <a:latin typeface="Times New Roman" charset="0"/>
              </a:rPr>
              <a:t> =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 dirty="0">
                <a:latin typeface="Times New Roman" charset="0"/>
              </a:rPr>
              <a:t>   w</a:t>
            </a:r>
            <a:r>
              <a:rPr lang="en-US" altLang="en-US" sz="2400" i="1" baseline="-25000" dirty="0">
                <a:latin typeface="Times New Roman" charset="0"/>
              </a:rPr>
              <a:t>0</a:t>
            </a:r>
            <a:r>
              <a:rPr lang="en-US" altLang="en-US" sz="2400" i="1" dirty="0">
                <a:latin typeface="Times New Roman" charset="0"/>
              </a:rPr>
              <a:t>+w</a:t>
            </a:r>
            <a:r>
              <a:rPr lang="en-US" altLang="en-US" sz="2400" i="1" baseline="-25000" dirty="0">
                <a:latin typeface="Times New Roman" charset="0"/>
              </a:rPr>
              <a:t>1</a:t>
            </a:r>
            <a:r>
              <a:rPr lang="en-US" altLang="en-US" sz="2400" i="1" dirty="0">
                <a:latin typeface="Times New Roman" charset="0"/>
              </a:rPr>
              <a:t>x</a:t>
            </a:r>
            <a:r>
              <a:rPr lang="en-US" altLang="en-US" sz="2400" i="1" baseline="-25000" dirty="0">
                <a:latin typeface="Times New Roman" charset="0"/>
              </a:rPr>
              <a:t>1</a:t>
            </a:r>
            <a:r>
              <a:rPr lang="en-US" altLang="en-US" sz="2400" i="1" dirty="0">
                <a:latin typeface="Times New Roman" charset="0"/>
              </a:rPr>
              <a:t>+w</a:t>
            </a:r>
            <a:r>
              <a:rPr lang="en-US" altLang="en-US" sz="2400" i="1" baseline="-25000" dirty="0">
                <a:latin typeface="Times New Roman" charset="0"/>
              </a:rPr>
              <a:t>2</a:t>
            </a:r>
            <a:r>
              <a:rPr lang="en-US" altLang="en-US" sz="2400" i="1" dirty="0">
                <a:latin typeface="Times New Roman" charset="0"/>
              </a:rPr>
              <a:t>x</a:t>
            </a:r>
            <a:r>
              <a:rPr lang="en-US" altLang="en-US" sz="2400" i="1" baseline="-25000" dirty="0">
                <a:latin typeface="Times New Roman" charset="0"/>
              </a:rPr>
              <a:t>2</a:t>
            </a:r>
            <a:r>
              <a:rPr lang="en-US" altLang="en-US" sz="2400" i="1" dirty="0">
                <a:latin typeface="Times New Roman" charset="0"/>
              </a:rPr>
              <a:t>=0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charset="0"/>
              </a:rPr>
              <a:t>   or</a:t>
            </a:r>
            <a:r>
              <a:rPr lang="en-US" altLang="en-US" sz="2400" i="1" dirty="0">
                <a:latin typeface="Times New Roman" charset="0"/>
              </a:rPr>
              <a:t> WX = 0</a:t>
            </a:r>
            <a:endParaRPr lang="en-US" altLang="en-US" sz="2400" i="1" dirty="0">
              <a:solidFill>
                <a:schemeClr val="tx2"/>
              </a:solidFill>
              <a:latin typeface="Times New Roman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 dirty="0">
                <a:solidFill>
                  <a:schemeClr val="tx2"/>
                </a:solidFill>
                <a:latin typeface="Times New Roman" charset="0"/>
              </a:rPr>
              <a:t>f(x</a:t>
            </a:r>
            <a:r>
              <a:rPr lang="en-US" altLang="en-US" sz="2400" i="1" baseline="-25000" dirty="0">
                <a:solidFill>
                  <a:schemeClr val="tx2"/>
                </a:solidFill>
                <a:latin typeface="Times New Roman" charset="0"/>
              </a:rPr>
              <a:t>1</a:t>
            </a:r>
            <a:r>
              <a:rPr lang="en-US" altLang="en-US" sz="2400" i="1" dirty="0">
                <a:solidFill>
                  <a:schemeClr val="tx2"/>
                </a:solidFill>
                <a:latin typeface="Times New Roman" charset="0"/>
              </a:rPr>
              <a:t>,x</a:t>
            </a:r>
            <a:r>
              <a:rPr lang="en-US" altLang="en-US" sz="2400" i="1" baseline="-25000" dirty="0">
                <a:solidFill>
                  <a:schemeClr val="tx2"/>
                </a:solidFill>
                <a:latin typeface="Times New Roman" charset="0"/>
              </a:rPr>
              <a:t>2</a:t>
            </a:r>
            <a:r>
              <a:rPr lang="en-US" altLang="en-US" sz="2400" i="1" dirty="0">
                <a:solidFill>
                  <a:schemeClr val="tx2"/>
                </a:solidFill>
                <a:latin typeface="Times New Roman" charset="0"/>
              </a:rPr>
              <a:t>) &gt; 0</a:t>
            </a:r>
            <a:r>
              <a:rPr lang="en-US" altLang="en-US" sz="2400" dirty="0">
                <a:solidFill>
                  <a:schemeClr val="tx2"/>
                </a:solidFill>
                <a:latin typeface="Times New Roman" charset="0"/>
              </a:rPr>
              <a:t> =&gt; A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 dirty="0">
                <a:solidFill>
                  <a:schemeClr val="tx2"/>
                </a:solidFill>
                <a:latin typeface="Times New Roman" charset="0"/>
              </a:rPr>
              <a:t>f(x</a:t>
            </a:r>
            <a:r>
              <a:rPr lang="en-US" altLang="en-US" sz="2400" i="1" baseline="-25000" dirty="0">
                <a:solidFill>
                  <a:schemeClr val="tx2"/>
                </a:solidFill>
                <a:latin typeface="Times New Roman" charset="0"/>
              </a:rPr>
              <a:t>1</a:t>
            </a:r>
            <a:r>
              <a:rPr lang="en-US" altLang="en-US" sz="2400" i="1" dirty="0">
                <a:solidFill>
                  <a:schemeClr val="tx2"/>
                </a:solidFill>
                <a:latin typeface="Times New Roman" charset="0"/>
              </a:rPr>
              <a:t>,x</a:t>
            </a:r>
            <a:r>
              <a:rPr lang="en-US" altLang="en-US" sz="2400" i="1" baseline="-25000" dirty="0">
                <a:solidFill>
                  <a:schemeClr val="tx2"/>
                </a:solidFill>
                <a:latin typeface="Times New Roman" charset="0"/>
              </a:rPr>
              <a:t>2</a:t>
            </a:r>
            <a:r>
              <a:rPr lang="en-US" altLang="en-US" sz="2400" i="1" dirty="0">
                <a:solidFill>
                  <a:schemeClr val="tx2"/>
                </a:solidFill>
                <a:latin typeface="Times New Roman" charset="0"/>
              </a:rPr>
              <a:t>) &lt; 0</a:t>
            </a:r>
            <a:r>
              <a:rPr lang="en-US" altLang="en-US" sz="2400" dirty="0">
                <a:solidFill>
                  <a:schemeClr val="tx2"/>
                </a:solidFill>
                <a:latin typeface="Times New Roman" charset="0"/>
              </a:rPr>
              <a:t> =&gt; B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5D0392-A0F6-D84E-9EF9-B4D2AD7CD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588F-CD42-254D-93B3-3C35C1B21CEA}" type="datetime1">
              <a:rPr lang="en-CA" smtClean="0"/>
              <a:t>2022-06-10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B553D6-C889-E34B-AC75-F657E023A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DFC17-F511-B04B-AD3C-559A79BAF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2551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The Back-propagation Algorithm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713260"/>
            <a:ext cx="7772400" cy="487042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Like the Perceptron - calculation of error is based on difference between target and actual output:</a:t>
            </a:r>
          </a:p>
          <a:p>
            <a:pPr>
              <a:buFont typeface="Monotype Sorts" charset="2"/>
              <a:buNone/>
              <a:defRPr/>
            </a:pPr>
            <a:endParaRPr lang="en-US" altLang="en-US" dirty="0">
              <a:effectLst>
                <a:outerShdw blurRad="38100" dist="38100" dir="2700000" algn="tl">
                  <a:srgbClr val="919191"/>
                </a:outerShdw>
              </a:effectLst>
              <a:ea typeface="ＭＳ Ｐゴシック" charset="-128"/>
            </a:endParaRPr>
          </a:p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However in BP</a:t>
            </a:r>
            <a:r>
              <a:rPr lang="en-US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it is the rate of change of the error with respect to each weight - the important feedback through the network                  </a:t>
            </a:r>
            <a:r>
              <a:rPr lang="en-US" altLang="en-US" i="1" dirty="0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generalized delta rule </a:t>
            </a:r>
          </a:p>
          <a:p>
            <a:pPr>
              <a:defRPr/>
            </a:pPr>
            <a:endParaRPr lang="en-US" altLang="en-US" dirty="0">
              <a:effectLst>
                <a:outerShdw blurRad="38100" dist="38100" dir="2700000" algn="tl">
                  <a:srgbClr val="919191"/>
                </a:outerShdw>
              </a:effectLst>
              <a:ea typeface="ＭＳ Ｐゴシック" charset="-128"/>
            </a:endParaRPr>
          </a:p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Relies on a  continuous non-linear activation function (sigmoid) for communication between layers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0466" y="1713260"/>
            <a:ext cx="3121152" cy="10084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1695" y="3864568"/>
            <a:ext cx="3181723" cy="113633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E4B80-3138-5B4D-A56E-485ECDAE6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4EFEE-075F-804D-B070-2CB2752CAF4F}" type="datetime1">
              <a:rPr lang="en-CA" smtClean="0"/>
              <a:t>2022-06-10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1DB39-D12D-5D48-80F5-6E033300B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0EF9F4-16C3-5245-98AE-08CF4947D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03831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BP as Gradient Descent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C3C13-A178-E145-A845-4C8102B8F88C}" type="datetime1">
              <a:rPr lang="en-CA" smtClean="0"/>
              <a:t>2022-06-10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55" y="1376363"/>
            <a:ext cx="5913322" cy="4800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877" y="3032614"/>
            <a:ext cx="3181723" cy="11363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9DDB1F-26D2-9D4A-AA9F-BF29A7C46B27}"/>
              </a:ext>
            </a:extLst>
          </p:cNvPr>
          <p:cNvSpPr txBox="1"/>
          <p:nvPr/>
        </p:nvSpPr>
        <p:spPr>
          <a:xfrm>
            <a:off x="1146875" y="5067946"/>
            <a:ext cx="19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[Also see handout]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363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The Back-propagation Algorithm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Monotype Sorts" pitchFamily="2" charset="2"/>
              <a:buNone/>
              <a:defRPr/>
            </a:pPr>
            <a:r>
              <a:rPr lang="en-US" dirty="0">
                <a:solidFill>
                  <a:schemeClr val="accent2"/>
                </a:solidFill>
                <a:ea typeface="+mn-ea"/>
              </a:rPr>
              <a:t>Objective:   </a:t>
            </a:r>
            <a:r>
              <a:rPr lang="en-US" dirty="0">
                <a:ea typeface="+mn-ea"/>
              </a:rPr>
              <a:t>compute                   for all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u="sng" dirty="0">
                <a:solidFill>
                  <a:schemeClr val="accent1"/>
                </a:solidFill>
              </a:rPr>
              <a:t>Definitions:</a:t>
            </a:r>
            <a:endParaRPr lang="en-US" dirty="0"/>
          </a:p>
          <a:p>
            <a:pPr>
              <a:buFont typeface="Monotype Sorts" pitchFamily="2" charset="2"/>
              <a:buNone/>
              <a:defRPr/>
            </a:pPr>
            <a:r>
              <a:rPr lang="en-US" dirty="0"/>
              <a:t>            =  weight from node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/>
              <a:t> to node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dirty="0"/>
              <a:t>            =  totaled weighted input of node = 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dirty="0"/>
              <a:t>         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dirty="0"/>
              <a:t>            = output of node     </a:t>
            </a:r>
          </a:p>
          <a:p>
            <a:pPr>
              <a:buFont typeface="Monotype Sorts" pitchFamily="2" charset="2"/>
              <a:buNone/>
              <a:defRPr/>
            </a:pPr>
            <a:endParaRPr lang="en-US" dirty="0"/>
          </a:p>
          <a:p>
            <a:pPr>
              <a:buFont typeface="Monotype Sorts" pitchFamily="2" charset="2"/>
              <a:buNone/>
              <a:defRPr/>
            </a:pPr>
            <a:r>
              <a:rPr lang="en-US" dirty="0"/>
              <a:t>            = error for 1 pattern over all output nodes</a:t>
            </a:r>
          </a:p>
          <a:p>
            <a:pPr>
              <a:buFont typeface="Monotype Sorts" pitchFamily="2" charset="2"/>
              <a:buNone/>
              <a:defRPr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996" y="1629224"/>
            <a:ext cx="874779" cy="11553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475" y="1912527"/>
            <a:ext cx="914400" cy="546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940" y="2882811"/>
            <a:ext cx="727537" cy="4345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348" y="3466016"/>
            <a:ext cx="495129" cy="4345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6348" y="4337343"/>
            <a:ext cx="491159" cy="4911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2462" y="5454506"/>
            <a:ext cx="418929" cy="3897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0385" y="4372431"/>
            <a:ext cx="4553179" cy="4980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7097" y="3027344"/>
            <a:ext cx="1470681" cy="113075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32D0C8E-C2D3-0947-8F43-6934D8AF7300}"/>
              </a:ext>
            </a:extLst>
          </p:cNvPr>
          <p:cNvGrpSpPr/>
          <p:nvPr/>
        </p:nvGrpSpPr>
        <p:grpSpPr>
          <a:xfrm>
            <a:off x="9608742" y="1382401"/>
            <a:ext cx="1745058" cy="2518116"/>
            <a:chOff x="9413002" y="1761074"/>
            <a:chExt cx="982662" cy="1290637"/>
          </a:xfrm>
        </p:grpSpPr>
        <p:sp>
          <p:nvSpPr>
            <p:cNvPr id="12" name="Oval 19">
              <a:extLst>
                <a:ext uri="{FF2B5EF4-FFF2-40B4-BE49-F238E27FC236}">
                  <a16:creationId xmlns:a16="http://schemas.microsoft.com/office/drawing/2014/main" id="{E55EC252-08E9-904E-80B4-38E629D90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1627" y="1761074"/>
              <a:ext cx="217487" cy="18732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buChar char="v"/>
                <a:defRPr sz="32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4000"/>
                <a:buFont typeface="Monotype Sorts" charset="2"/>
                <a:buChar char="u"/>
                <a:defRPr sz="24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CA" altLang="en-US" sz="2400">
                <a:latin typeface="Times New Roman" charset="0"/>
              </a:endParaRPr>
            </a:p>
          </p:txBody>
        </p:sp>
        <p:sp>
          <p:nvSpPr>
            <p:cNvPr id="13" name="Oval 20">
              <a:extLst>
                <a:ext uri="{FF2B5EF4-FFF2-40B4-BE49-F238E27FC236}">
                  <a16:creationId xmlns:a16="http://schemas.microsoft.com/office/drawing/2014/main" id="{41C8B3FF-A741-5143-B32B-7834B6DEAE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8177" y="2865974"/>
              <a:ext cx="217487" cy="185737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buChar char="v"/>
                <a:defRPr sz="32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4000"/>
                <a:buFont typeface="Monotype Sorts" charset="2"/>
                <a:buChar char="u"/>
                <a:defRPr sz="24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CA" altLang="en-US" sz="2400">
                <a:latin typeface="Times New Roman" charset="0"/>
              </a:endParaRPr>
            </a:p>
          </p:txBody>
        </p:sp>
        <p:sp>
          <p:nvSpPr>
            <p:cNvPr id="15" name="Oval 21">
              <a:extLst>
                <a:ext uri="{FF2B5EF4-FFF2-40B4-BE49-F238E27FC236}">
                  <a16:creationId xmlns:a16="http://schemas.microsoft.com/office/drawing/2014/main" id="{4C32FD73-25A5-6840-8464-1F2316BBE0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3002" y="2324635"/>
              <a:ext cx="217487" cy="18573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buChar char="v"/>
                <a:defRPr sz="32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4000"/>
                <a:buFont typeface="Monotype Sorts" charset="2"/>
                <a:buChar char="u"/>
                <a:defRPr sz="24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CA" altLang="en-US" sz="2400">
                <a:latin typeface="Times New Roman" charset="0"/>
              </a:endParaRPr>
            </a:p>
          </p:txBody>
        </p:sp>
        <p:sp>
          <p:nvSpPr>
            <p:cNvPr id="16" name="Oval 22">
              <a:extLst>
                <a:ext uri="{FF2B5EF4-FFF2-40B4-BE49-F238E27FC236}">
                  <a16:creationId xmlns:a16="http://schemas.microsoft.com/office/drawing/2014/main" id="{41A0DEB5-5F4C-A449-B4EE-8AE83A80F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3002" y="2865974"/>
              <a:ext cx="217487" cy="185737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buChar char="v"/>
                <a:defRPr sz="32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4000"/>
                <a:buFont typeface="Monotype Sorts" charset="2"/>
                <a:buChar char="u"/>
                <a:defRPr sz="24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CA" altLang="en-US" sz="2400">
                <a:latin typeface="Times New Roman" charset="0"/>
              </a:endParaRPr>
            </a:p>
          </p:txBody>
        </p:sp>
        <p:sp>
          <p:nvSpPr>
            <p:cNvPr id="17" name="Oval 23">
              <a:extLst>
                <a:ext uri="{FF2B5EF4-FFF2-40B4-BE49-F238E27FC236}">
                  <a16:creationId xmlns:a16="http://schemas.microsoft.com/office/drawing/2014/main" id="{C3752510-6264-5342-95BE-5563E4E9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8177" y="2324635"/>
              <a:ext cx="217487" cy="18573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buChar char="v"/>
                <a:defRPr sz="32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4000"/>
                <a:buFont typeface="Monotype Sorts" charset="2"/>
                <a:buChar char="u"/>
                <a:defRPr sz="24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CA" altLang="en-US" sz="2400">
                <a:latin typeface="Times New Roman" charset="0"/>
              </a:endParaRPr>
            </a:p>
          </p:txBody>
        </p:sp>
        <p:cxnSp>
          <p:nvCxnSpPr>
            <p:cNvPr id="18" name="AutoShape 24">
              <a:extLst>
                <a:ext uri="{FF2B5EF4-FFF2-40B4-BE49-F238E27FC236}">
                  <a16:creationId xmlns:a16="http://schemas.microsoft.com/office/drawing/2014/main" id="{38B77E96-C925-8444-BAF4-057DC10C17F9}"/>
                </a:ext>
              </a:extLst>
            </p:cNvPr>
            <p:cNvCxnSpPr>
              <a:cxnSpLocks noChangeShapeType="1"/>
              <a:stCxn id="16" idx="0"/>
              <a:endCxn id="15" idx="4"/>
            </p:cNvCxnSpPr>
            <p:nvPr/>
          </p:nvCxnSpPr>
          <p:spPr bwMode="auto">
            <a:xfrm flipV="1">
              <a:off x="9522538" y="2510373"/>
              <a:ext cx="0" cy="3556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" name="AutoShape 25">
              <a:extLst>
                <a:ext uri="{FF2B5EF4-FFF2-40B4-BE49-F238E27FC236}">
                  <a16:creationId xmlns:a16="http://schemas.microsoft.com/office/drawing/2014/main" id="{0D62BE96-1A5D-C748-B8BF-C5778057F5FE}"/>
                </a:ext>
              </a:extLst>
            </p:cNvPr>
            <p:cNvCxnSpPr>
              <a:cxnSpLocks noChangeShapeType="1"/>
              <a:stCxn id="13" idx="0"/>
              <a:endCxn id="17" idx="4"/>
            </p:cNvCxnSpPr>
            <p:nvPr/>
          </p:nvCxnSpPr>
          <p:spPr bwMode="auto">
            <a:xfrm flipV="1">
              <a:off x="10287713" y="2510373"/>
              <a:ext cx="0" cy="3556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AutoShape 26">
              <a:extLst>
                <a:ext uri="{FF2B5EF4-FFF2-40B4-BE49-F238E27FC236}">
                  <a16:creationId xmlns:a16="http://schemas.microsoft.com/office/drawing/2014/main" id="{608AA29A-A467-4940-9470-F4569206A9FC}"/>
                </a:ext>
              </a:extLst>
            </p:cNvPr>
            <p:cNvCxnSpPr>
              <a:cxnSpLocks noChangeShapeType="1"/>
              <a:stCxn id="15" idx="0"/>
              <a:endCxn id="12" idx="4"/>
            </p:cNvCxnSpPr>
            <p:nvPr/>
          </p:nvCxnSpPr>
          <p:spPr bwMode="auto">
            <a:xfrm flipV="1">
              <a:off x="9522539" y="1948399"/>
              <a:ext cx="428625" cy="37623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AutoShape 27">
              <a:extLst>
                <a:ext uri="{FF2B5EF4-FFF2-40B4-BE49-F238E27FC236}">
                  <a16:creationId xmlns:a16="http://schemas.microsoft.com/office/drawing/2014/main" id="{6A02B8E8-A707-FC4A-ABFE-614870D7CF63}"/>
                </a:ext>
              </a:extLst>
            </p:cNvPr>
            <p:cNvCxnSpPr>
              <a:cxnSpLocks noChangeShapeType="1"/>
              <a:stCxn id="12" idx="4"/>
              <a:endCxn id="17" idx="0"/>
            </p:cNvCxnSpPr>
            <p:nvPr/>
          </p:nvCxnSpPr>
          <p:spPr bwMode="auto">
            <a:xfrm>
              <a:off x="9951163" y="1948399"/>
              <a:ext cx="336550" cy="37623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28">
              <a:extLst>
                <a:ext uri="{FF2B5EF4-FFF2-40B4-BE49-F238E27FC236}">
                  <a16:creationId xmlns:a16="http://schemas.microsoft.com/office/drawing/2014/main" id="{0D77095B-0237-CD47-A5F3-0EBB34A6D517}"/>
                </a:ext>
              </a:extLst>
            </p:cNvPr>
            <p:cNvCxnSpPr>
              <a:cxnSpLocks noChangeShapeType="1"/>
              <a:stCxn id="17" idx="3"/>
              <a:endCxn id="16" idx="7"/>
            </p:cNvCxnSpPr>
            <p:nvPr/>
          </p:nvCxnSpPr>
          <p:spPr bwMode="auto">
            <a:xfrm flipH="1">
              <a:off x="9598738" y="2483386"/>
              <a:ext cx="611188" cy="4095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" name="AutoShape 29">
              <a:extLst>
                <a:ext uri="{FF2B5EF4-FFF2-40B4-BE49-F238E27FC236}">
                  <a16:creationId xmlns:a16="http://schemas.microsoft.com/office/drawing/2014/main" id="{A1E38490-E4CD-1240-BEA2-5D8844686348}"/>
                </a:ext>
              </a:extLst>
            </p:cNvPr>
            <p:cNvCxnSpPr>
              <a:cxnSpLocks noChangeShapeType="1"/>
              <a:stCxn id="15" idx="5"/>
              <a:endCxn id="13" idx="1"/>
            </p:cNvCxnSpPr>
            <p:nvPr/>
          </p:nvCxnSpPr>
          <p:spPr bwMode="auto">
            <a:xfrm>
              <a:off x="9598738" y="2483386"/>
              <a:ext cx="611188" cy="4095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056A83-4A05-7348-A7A6-083D386EFC8C}"/>
              </a:ext>
            </a:extLst>
          </p:cNvPr>
          <p:cNvCxnSpPr>
            <a:cxnSpLocks/>
          </p:cNvCxnSpPr>
          <p:nvPr/>
        </p:nvCxnSpPr>
        <p:spPr>
          <a:xfrm flipV="1">
            <a:off x="6549903" y="2141507"/>
            <a:ext cx="3251951" cy="77110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rc 25">
            <a:extLst>
              <a:ext uri="{FF2B5EF4-FFF2-40B4-BE49-F238E27FC236}">
                <a16:creationId xmlns:a16="http://schemas.microsoft.com/office/drawing/2014/main" id="{8995EEB7-922C-C443-B577-85E3214B209C}"/>
              </a:ext>
            </a:extLst>
          </p:cNvPr>
          <p:cNvSpPr/>
          <p:nvPr/>
        </p:nvSpPr>
        <p:spPr>
          <a:xfrm rot="7119601">
            <a:off x="7939391" y="1316666"/>
            <a:ext cx="3256576" cy="1596496"/>
          </a:xfrm>
          <a:prstGeom prst="arc">
            <a:avLst>
              <a:gd name="adj1" fmla="val 13581764"/>
              <a:gd name="adj2" fmla="val 0"/>
            </a:avLst>
          </a:prstGeom>
          <a:ln w="508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94A233-C6F5-8945-9E4D-93540797FDF7}"/>
              </a:ext>
            </a:extLst>
          </p:cNvPr>
          <p:cNvSpPr txBox="1"/>
          <p:nvPr/>
        </p:nvSpPr>
        <p:spPr>
          <a:xfrm>
            <a:off x="9299701" y="2432305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0D6C41-F06A-1B41-AE0D-533F65836B1C}"/>
              </a:ext>
            </a:extLst>
          </p:cNvPr>
          <p:cNvSpPr txBox="1"/>
          <p:nvPr/>
        </p:nvSpPr>
        <p:spPr>
          <a:xfrm>
            <a:off x="10099104" y="1286219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E4956E81-1863-2244-8C25-2AA453B818B8}"/>
              </a:ext>
            </a:extLst>
          </p:cNvPr>
          <p:cNvSpPr/>
          <p:nvPr/>
        </p:nvSpPr>
        <p:spPr>
          <a:xfrm rot="6776380">
            <a:off x="8131332" y="1981011"/>
            <a:ext cx="4062661" cy="1470199"/>
          </a:xfrm>
          <a:prstGeom prst="arc">
            <a:avLst>
              <a:gd name="adj1" fmla="val 10318541"/>
              <a:gd name="adj2" fmla="val 0"/>
            </a:avLst>
          </a:prstGeom>
          <a:ln w="508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AutoShape 27">
            <a:extLst>
              <a:ext uri="{FF2B5EF4-FFF2-40B4-BE49-F238E27FC236}">
                <a16:creationId xmlns:a16="http://schemas.microsoft.com/office/drawing/2014/main" id="{9E448EDF-8319-1548-8132-1CEE9718BCCC}"/>
              </a:ext>
            </a:extLst>
          </p:cNvPr>
          <p:cNvCxnSpPr>
            <a:cxnSpLocks noChangeShapeType="1"/>
            <a:endCxn id="12" idx="0"/>
          </p:cNvCxnSpPr>
          <p:nvPr/>
        </p:nvCxnSpPr>
        <p:spPr bwMode="auto">
          <a:xfrm>
            <a:off x="10563027" y="1054671"/>
            <a:ext cx="0" cy="32773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triangle"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9606432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The Back-propagation Algorithm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7152" y="2429130"/>
            <a:ext cx="10723536" cy="4351338"/>
          </a:xfrm>
        </p:spPr>
        <p:txBody>
          <a:bodyPr/>
          <a:lstStyle/>
          <a:p>
            <a:pPr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Objective:  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compute                     for all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u="sng" dirty="0">
                <a:solidFill>
                  <a:schemeClr val="accent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Four step process:</a:t>
            </a:r>
            <a:endParaRPr lang="en-US" altLang="en-US" dirty="0">
              <a:effectLst>
                <a:outerShdw blurRad="38100" dist="38100" dir="2700000" algn="tl">
                  <a:srgbClr val="919191"/>
                </a:outerShdw>
              </a:effectLst>
              <a:ea typeface="ＭＳ Ｐゴシック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en-US" sz="2400" dirty="0" err="1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EAj</a:t>
            </a:r>
            <a:r>
              <a:rPr lang="en-US" altLang="en-US" sz="2400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- Compute how fast error changes as output of node </a:t>
            </a:r>
            <a:r>
              <a:rPr lang="en-US" altLang="en-US" sz="2400" i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j </a:t>
            </a:r>
            <a:r>
              <a:rPr lang="en-US" altLang="en-US" sz="2400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is changed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sz="2400" dirty="0" err="1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EIj</a:t>
            </a:r>
            <a:r>
              <a:rPr lang="en-US" altLang="en-US" sz="2400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- Compute how fast error changes as total input to node </a:t>
            </a:r>
            <a:r>
              <a:rPr lang="en-US" altLang="en-US" sz="2400" i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j </a:t>
            </a:r>
            <a:r>
              <a:rPr lang="en-US" altLang="en-US" sz="2400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is changed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sz="2400" dirty="0" err="1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EWij</a:t>
            </a:r>
            <a:r>
              <a:rPr lang="en-US" altLang="en-US" sz="2400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- Compute how fast error changes as weight         coming into node </a:t>
            </a:r>
            <a:r>
              <a:rPr lang="en-US" altLang="en-US" sz="2400" i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j </a:t>
            </a:r>
            <a:r>
              <a:rPr lang="en-US" altLang="en-US" sz="2400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is changed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sz="2400" dirty="0" err="1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EAi</a:t>
            </a:r>
            <a:r>
              <a:rPr lang="en-US" altLang="en-US" sz="2400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- Compute how fast error changes as output of node </a:t>
            </a:r>
            <a:r>
              <a:rPr lang="en-US" altLang="en-US" sz="2400" i="1" dirty="0" err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i</a:t>
            </a:r>
            <a:r>
              <a:rPr lang="en-US" altLang="en-US" sz="2400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in previous layer is changed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226" y="2134040"/>
            <a:ext cx="846183" cy="1117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387" y="2378515"/>
            <a:ext cx="914400" cy="546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6929" y="4484248"/>
            <a:ext cx="458593" cy="27388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5CCC61C-A79C-314E-BE24-675424A82824}"/>
              </a:ext>
            </a:extLst>
          </p:cNvPr>
          <p:cNvGrpSpPr/>
          <p:nvPr/>
        </p:nvGrpSpPr>
        <p:grpSpPr>
          <a:xfrm>
            <a:off x="9608742" y="1382401"/>
            <a:ext cx="1745058" cy="2518116"/>
            <a:chOff x="9413002" y="1761074"/>
            <a:chExt cx="982662" cy="1290637"/>
          </a:xfrm>
        </p:grpSpPr>
        <p:sp>
          <p:nvSpPr>
            <p:cNvPr id="8" name="Oval 19">
              <a:extLst>
                <a:ext uri="{FF2B5EF4-FFF2-40B4-BE49-F238E27FC236}">
                  <a16:creationId xmlns:a16="http://schemas.microsoft.com/office/drawing/2014/main" id="{4687875E-86B2-064B-BA76-CBF306627C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1627" y="1761074"/>
              <a:ext cx="217487" cy="18732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buChar char="v"/>
                <a:defRPr sz="32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4000"/>
                <a:buFont typeface="Monotype Sorts" charset="2"/>
                <a:buChar char="u"/>
                <a:defRPr sz="24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CA" altLang="en-US" sz="2400">
                <a:latin typeface="Times New Roman" charset="0"/>
              </a:endParaRPr>
            </a:p>
          </p:txBody>
        </p:sp>
        <p:sp>
          <p:nvSpPr>
            <p:cNvPr id="9" name="Oval 20">
              <a:extLst>
                <a:ext uri="{FF2B5EF4-FFF2-40B4-BE49-F238E27FC236}">
                  <a16:creationId xmlns:a16="http://schemas.microsoft.com/office/drawing/2014/main" id="{F992D1BD-F9C3-4145-BE28-B13477563A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8177" y="2865974"/>
              <a:ext cx="217487" cy="185737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buChar char="v"/>
                <a:defRPr sz="32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4000"/>
                <a:buFont typeface="Monotype Sorts" charset="2"/>
                <a:buChar char="u"/>
                <a:defRPr sz="24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CA" altLang="en-US" sz="2400">
                <a:latin typeface="Times New Roman" charset="0"/>
              </a:endParaRPr>
            </a:p>
          </p:txBody>
        </p:sp>
        <p:sp>
          <p:nvSpPr>
            <p:cNvPr id="10" name="Oval 21">
              <a:extLst>
                <a:ext uri="{FF2B5EF4-FFF2-40B4-BE49-F238E27FC236}">
                  <a16:creationId xmlns:a16="http://schemas.microsoft.com/office/drawing/2014/main" id="{20BE67E7-C890-5C4C-ACD5-9B196EBD8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3002" y="2324635"/>
              <a:ext cx="217487" cy="18573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buChar char="v"/>
                <a:defRPr sz="32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4000"/>
                <a:buFont typeface="Monotype Sorts" charset="2"/>
                <a:buChar char="u"/>
                <a:defRPr sz="24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CA" altLang="en-US" sz="2400">
                <a:latin typeface="Times New Roman" charset="0"/>
              </a:endParaRPr>
            </a:p>
          </p:txBody>
        </p:sp>
        <p:sp>
          <p:nvSpPr>
            <p:cNvPr id="11" name="Oval 22">
              <a:extLst>
                <a:ext uri="{FF2B5EF4-FFF2-40B4-BE49-F238E27FC236}">
                  <a16:creationId xmlns:a16="http://schemas.microsoft.com/office/drawing/2014/main" id="{09BF2961-EEAA-A745-BAED-AE28FE396C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3002" y="2865974"/>
              <a:ext cx="217487" cy="185737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buChar char="v"/>
                <a:defRPr sz="32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4000"/>
                <a:buFont typeface="Monotype Sorts" charset="2"/>
                <a:buChar char="u"/>
                <a:defRPr sz="24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CA" altLang="en-US" sz="2400">
                <a:latin typeface="Times New Roman" charset="0"/>
              </a:endParaRPr>
            </a:p>
          </p:txBody>
        </p:sp>
        <p:sp>
          <p:nvSpPr>
            <p:cNvPr id="12" name="Oval 23">
              <a:extLst>
                <a:ext uri="{FF2B5EF4-FFF2-40B4-BE49-F238E27FC236}">
                  <a16:creationId xmlns:a16="http://schemas.microsoft.com/office/drawing/2014/main" id="{D0AF8A20-DB7C-2843-B38F-3167F23233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8177" y="2324635"/>
              <a:ext cx="217487" cy="18573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buChar char="v"/>
                <a:defRPr sz="32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4000"/>
                <a:buFont typeface="Monotype Sorts" charset="2"/>
                <a:buChar char="u"/>
                <a:defRPr sz="24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CA" altLang="en-US" sz="2400">
                <a:latin typeface="Times New Roman" charset="0"/>
              </a:endParaRPr>
            </a:p>
          </p:txBody>
        </p:sp>
        <p:cxnSp>
          <p:nvCxnSpPr>
            <p:cNvPr id="13" name="AutoShape 24">
              <a:extLst>
                <a:ext uri="{FF2B5EF4-FFF2-40B4-BE49-F238E27FC236}">
                  <a16:creationId xmlns:a16="http://schemas.microsoft.com/office/drawing/2014/main" id="{4455AD4F-FC32-2F4B-A92D-DBE245F5FBFC}"/>
                </a:ext>
              </a:extLst>
            </p:cNvPr>
            <p:cNvCxnSpPr>
              <a:cxnSpLocks noChangeShapeType="1"/>
              <a:stCxn id="11" idx="0"/>
              <a:endCxn id="10" idx="4"/>
            </p:cNvCxnSpPr>
            <p:nvPr/>
          </p:nvCxnSpPr>
          <p:spPr bwMode="auto">
            <a:xfrm flipV="1">
              <a:off x="9522538" y="2510373"/>
              <a:ext cx="0" cy="3556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25">
              <a:extLst>
                <a:ext uri="{FF2B5EF4-FFF2-40B4-BE49-F238E27FC236}">
                  <a16:creationId xmlns:a16="http://schemas.microsoft.com/office/drawing/2014/main" id="{E507B50A-B13D-844A-BB28-C8DE2CC2A4D7}"/>
                </a:ext>
              </a:extLst>
            </p:cNvPr>
            <p:cNvCxnSpPr>
              <a:cxnSpLocks noChangeShapeType="1"/>
              <a:stCxn id="9" idx="0"/>
              <a:endCxn id="12" idx="4"/>
            </p:cNvCxnSpPr>
            <p:nvPr/>
          </p:nvCxnSpPr>
          <p:spPr bwMode="auto">
            <a:xfrm flipV="1">
              <a:off x="10287713" y="2510373"/>
              <a:ext cx="0" cy="3556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26">
              <a:extLst>
                <a:ext uri="{FF2B5EF4-FFF2-40B4-BE49-F238E27FC236}">
                  <a16:creationId xmlns:a16="http://schemas.microsoft.com/office/drawing/2014/main" id="{DF951B13-FCF0-4C43-A4DB-4A12B5C56540}"/>
                </a:ext>
              </a:extLst>
            </p:cNvPr>
            <p:cNvCxnSpPr>
              <a:cxnSpLocks noChangeShapeType="1"/>
              <a:stCxn id="10" idx="0"/>
              <a:endCxn id="8" idx="4"/>
            </p:cNvCxnSpPr>
            <p:nvPr/>
          </p:nvCxnSpPr>
          <p:spPr bwMode="auto">
            <a:xfrm flipV="1">
              <a:off x="9522539" y="1948399"/>
              <a:ext cx="428625" cy="37623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AutoShape 27">
              <a:extLst>
                <a:ext uri="{FF2B5EF4-FFF2-40B4-BE49-F238E27FC236}">
                  <a16:creationId xmlns:a16="http://schemas.microsoft.com/office/drawing/2014/main" id="{C53FEEF1-37D5-DD47-B7D5-D3B0C457F687}"/>
                </a:ext>
              </a:extLst>
            </p:cNvPr>
            <p:cNvCxnSpPr>
              <a:cxnSpLocks noChangeShapeType="1"/>
              <a:stCxn id="8" idx="4"/>
              <a:endCxn id="12" idx="0"/>
            </p:cNvCxnSpPr>
            <p:nvPr/>
          </p:nvCxnSpPr>
          <p:spPr bwMode="auto">
            <a:xfrm>
              <a:off x="9951163" y="1948399"/>
              <a:ext cx="336550" cy="37623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AutoShape 28">
              <a:extLst>
                <a:ext uri="{FF2B5EF4-FFF2-40B4-BE49-F238E27FC236}">
                  <a16:creationId xmlns:a16="http://schemas.microsoft.com/office/drawing/2014/main" id="{2B35CA30-7DEF-A748-BBD1-EABC47EB4063}"/>
                </a:ext>
              </a:extLst>
            </p:cNvPr>
            <p:cNvCxnSpPr>
              <a:cxnSpLocks noChangeShapeType="1"/>
              <a:stCxn id="12" idx="3"/>
              <a:endCxn id="11" idx="7"/>
            </p:cNvCxnSpPr>
            <p:nvPr/>
          </p:nvCxnSpPr>
          <p:spPr bwMode="auto">
            <a:xfrm flipH="1">
              <a:off x="9598738" y="2483386"/>
              <a:ext cx="611188" cy="4095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AutoShape 29">
              <a:extLst>
                <a:ext uri="{FF2B5EF4-FFF2-40B4-BE49-F238E27FC236}">
                  <a16:creationId xmlns:a16="http://schemas.microsoft.com/office/drawing/2014/main" id="{645A7097-9241-1946-9EB9-38D620962234}"/>
                </a:ext>
              </a:extLst>
            </p:cNvPr>
            <p:cNvCxnSpPr>
              <a:cxnSpLocks noChangeShapeType="1"/>
              <a:stCxn id="10" idx="5"/>
              <a:endCxn id="9" idx="1"/>
            </p:cNvCxnSpPr>
            <p:nvPr/>
          </p:nvCxnSpPr>
          <p:spPr bwMode="auto">
            <a:xfrm>
              <a:off x="9598738" y="2483386"/>
              <a:ext cx="611188" cy="4095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46FA75A-85D3-2248-9B7E-BB1E77C01FF1}"/>
              </a:ext>
            </a:extLst>
          </p:cNvPr>
          <p:cNvSpPr txBox="1"/>
          <p:nvPr/>
        </p:nvSpPr>
        <p:spPr>
          <a:xfrm>
            <a:off x="9299701" y="2432305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31DFF4-09D1-354F-A099-2F756DD16259}"/>
              </a:ext>
            </a:extLst>
          </p:cNvPr>
          <p:cNvSpPr txBox="1"/>
          <p:nvPr/>
        </p:nvSpPr>
        <p:spPr>
          <a:xfrm>
            <a:off x="10099104" y="1286219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</a:p>
        </p:txBody>
      </p:sp>
      <p:cxnSp>
        <p:nvCxnSpPr>
          <p:cNvPr id="21" name="AutoShape 27">
            <a:extLst>
              <a:ext uri="{FF2B5EF4-FFF2-40B4-BE49-F238E27FC236}">
                <a16:creationId xmlns:a16="http://schemas.microsoft.com/office/drawing/2014/main" id="{B4DA66C8-299A-9240-93F4-B0E84DDD25C1}"/>
              </a:ext>
            </a:extLst>
          </p:cNvPr>
          <p:cNvCxnSpPr>
            <a:cxnSpLocks noChangeShapeType="1"/>
            <a:endCxn id="8" idx="0"/>
          </p:cNvCxnSpPr>
          <p:nvPr/>
        </p:nvCxnSpPr>
        <p:spPr bwMode="auto">
          <a:xfrm>
            <a:off x="10563027" y="1054671"/>
            <a:ext cx="0" cy="32773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triangle"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4F91067-A289-394C-B323-87D5B41FFD19}"/>
              </a:ext>
            </a:extLst>
          </p:cNvPr>
          <p:cNvSpPr txBox="1"/>
          <p:nvPr/>
        </p:nvSpPr>
        <p:spPr>
          <a:xfrm>
            <a:off x="10566409" y="803583"/>
            <a:ext cx="650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EAj</a:t>
            </a:r>
            <a:endParaRPr lang="en-US" sz="2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FF8C4D-709E-FD4C-A135-0675579E4E99}"/>
              </a:ext>
            </a:extLst>
          </p:cNvPr>
          <p:cNvSpPr txBox="1"/>
          <p:nvPr/>
        </p:nvSpPr>
        <p:spPr>
          <a:xfrm>
            <a:off x="10274241" y="1785308"/>
            <a:ext cx="535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EIj</a:t>
            </a:r>
            <a:endParaRPr lang="en-US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C1E07E-280E-424C-B1B9-F09ACEA8DCD1}"/>
              </a:ext>
            </a:extLst>
          </p:cNvPr>
          <p:cNvSpPr txBox="1"/>
          <p:nvPr/>
        </p:nvSpPr>
        <p:spPr>
          <a:xfrm>
            <a:off x="9168495" y="1800194"/>
            <a:ext cx="846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EWij</a:t>
            </a:r>
            <a:endParaRPr lang="en-US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307CCE-188E-2841-ACCF-9D69E710F473}"/>
              </a:ext>
            </a:extLst>
          </p:cNvPr>
          <p:cNvSpPr txBox="1"/>
          <p:nvPr/>
        </p:nvSpPr>
        <p:spPr>
          <a:xfrm>
            <a:off x="8669114" y="2396457"/>
            <a:ext cx="645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EAi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23794105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The Back-propagation Algorithm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0" y="1905000"/>
            <a:ext cx="7772400" cy="4114800"/>
          </a:xfrm>
        </p:spPr>
        <p:txBody>
          <a:bodyPr/>
          <a:lstStyle/>
          <a:p>
            <a:pPr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Where: </a:t>
            </a:r>
          </a:p>
          <a:p>
            <a:pPr>
              <a:buFont typeface="Monotype Sorts" charset="2"/>
              <a:buNone/>
              <a:defRPr/>
            </a:pPr>
            <a:endParaRPr lang="en-US" altLang="en-US" dirty="0">
              <a:solidFill>
                <a:schemeClr val="accent2"/>
              </a:solidFill>
              <a:effectLst>
                <a:outerShdw blurRad="38100" dist="38100" dir="2700000" algn="tl">
                  <a:srgbClr val="FFFFFF"/>
                </a:outerShdw>
              </a:effectLst>
              <a:ea typeface="ＭＳ Ｐゴシック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For output nodes:</a:t>
            </a:r>
            <a:endParaRPr lang="en-US" altLang="en-US" dirty="0">
              <a:solidFill>
                <a:schemeClr val="accent2"/>
              </a:solidFill>
              <a:effectLst>
                <a:outerShdw blurRad="38100" dist="38100" dir="2700000" algn="tl">
                  <a:srgbClr val="FFFFFF"/>
                </a:outerShdw>
              </a:effectLst>
              <a:ea typeface="ＭＳ Ｐゴシック" charset="-128"/>
            </a:endParaRPr>
          </a:p>
          <a:p>
            <a:pPr>
              <a:buFont typeface="Monotype Sorts" charset="2"/>
              <a:buNone/>
              <a:defRPr/>
            </a:pPr>
            <a:endParaRPr lang="en-US" altLang="en-US" dirty="0">
              <a:solidFill>
                <a:schemeClr val="accent2"/>
              </a:solidFill>
              <a:effectLst>
                <a:outerShdw blurRad="38100" dist="38100" dir="2700000" algn="tl">
                  <a:srgbClr val="FFFFFF"/>
                </a:outerShdw>
              </a:effectLst>
              <a:ea typeface="ＭＳ Ｐゴシック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For hidden nodes:</a:t>
            </a:r>
            <a:endParaRPr lang="en-US" altLang="en-US" dirty="0">
              <a:solidFill>
                <a:schemeClr val="accent2"/>
              </a:solidFill>
              <a:effectLst>
                <a:outerShdw blurRad="38100" dist="38100" dir="2700000" algn="tl">
                  <a:srgbClr val="FFFFFF"/>
                </a:outerShdw>
              </a:effectLst>
              <a:ea typeface="ＭＳ Ｐゴシック" charset="-128"/>
            </a:endParaRPr>
          </a:p>
          <a:p>
            <a:pPr>
              <a:buFont typeface="Monotype Sorts" charset="2"/>
              <a:buNone/>
              <a:defRPr/>
            </a:pPr>
            <a:endParaRPr lang="en-US" altLang="en-US" dirty="0">
              <a:solidFill>
                <a:schemeClr val="accent2"/>
              </a:solidFill>
              <a:effectLst>
                <a:outerShdw blurRad="38100" dist="38100" dir="2700000" algn="tl">
                  <a:srgbClr val="FFFFFF"/>
                </a:outerShdw>
              </a:effectLst>
              <a:ea typeface="ＭＳ Ｐゴシック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897" y="1690688"/>
            <a:ext cx="6310503" cy="1156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7912" y="3397863"/>
            <a:ext cx="5170488" cy="5616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2174" y="4510285"/>
            <a:ext cx="5541963" cy="129280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C4B7F4-E097-FC40-90E5-4C21CFCF0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3CFB1-F8B6-CD49-8CB4-68A5C6A513D7}" type="datetime1">
              <a:rPr lang="en-CA" smtClean="0"/>
              <a:t>2022-06-10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B709B8-90E9-D140-968E-EF5CB620B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7660F6-1145-3340-8230-D90B84228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24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42D669-5D82-8742-AC25-F8DE76F323A3}"/>
              </a:ext>
            </a:extLst>
          </p:cNvPr>
          <p:cNvGrpSpPr/>
          <p:nvPr/>
        </p:nvGrpSpPr>
        <p:grpSpPr>
          <a:xfrm>
            <a:off x="729814" y="2543184"/>
            <a:ext cx="1440085" cy="2090669"/>
            <a:chOff x="9413002" y="1761074"/>
            <a:chExt cx="982662" cy="1290637"/>
          </a:xfrm>
        </p:grpSpPr>
        <p:sp>
          <p:nvSpPr>
            <p:cNvPr id="11" name="Oval 19">
              <a:extLst>
                <a:ext uri="{FF2B5EF4-FFF2-40B4-BE49-F238E27FC236}">
                  <a16:creationId xmlns:a16="http://schemas.microsoft.com/office/drawing/2014/main" id="{D06B297E-2F47-EE47-91F3-BD62894586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1627" y="1761074"/>
              <a:ext cx="217487" cy="18732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buChar char="v"/>
                <a:defRPr sz="32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4000"/>
                <a:buFont typeface="Monotype Sorts" charset="2"/>
                <a:buChar char="u"/>
                <a:defRPr sz="24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CA" altLang="en-US" sz="2400">
                <a:latin typeface="Times New Roman" charset="0"/>
              </a:endParaRPr>
            </a:p>
          </p:txBody>
        </p:sp>
        <p:sp>
          <p:nvSpPr>
            <p:cNvPr id="12" name="Oval 20">
              <a:extLst>
                <a:ext uri="{FF2B5EF4-FFF2-40B4-BE49-F238E27FC236}">
                  <a16:creationId xmlns:a16="http://schemas.microsoft.com/office/drawing/2014/main" id="{A7C6DF78-6527-6A41-A040-26B083C01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8177" y="2865974"/>
              <a:ext cx="217487" cy="185737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buChar char="v"/>
                <a:defRPr sz="32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4000"/>
                <a:buFont typeface="Monotype Sorts" charset="2"/>
                <a:buChar char="u"/>
                <a:defRPr sz="24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CA" altLang="en-US" sz="2400">
                <a:latin typeface="Times New Roman" charset="0"/>
              </a:endParaRPr>
            </a:p>
          </p:txBody>
        </p:sp>
        <p:sp>
          <p:nvSpPr>
            <p:cNvPr id="13" name="Oval 21">
              <a:extLst>
                <a:ext uri="{FF2B5EF4-FFF2-40B4-BE49-F238E27FC236}">
                  <a16:creationId xmlns:a16="http://schemas.microsoft.com/office/drawing/2014/main" id="{E6A329F6-40A2-9845-9875-8A18F58F23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3002" y="2324635"/>
              <a:ext cx="217487" cy="18573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buChar char="v"/>
                <a:defRPr sz="32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4000"/>
                <a:buFont typeface="Monotype Sorts" charset="2"/>
                <a:buChar char="u"/>
                <a:defRPr sz="24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CA" altLang="en-US" sz="2400">
                <a:latin typeface="Times New Roman" charset="0"/>
              </a:endParaRPr>
            </a:p>
          </p:txBody>
        </p:sp>
        <p:sp>
          <p:nvSpPr>
            <p:cNvPr id="14" name="Oval 22">
              <a:extLst>
                <a:ext uri="{FF2B5EF4-FFF2-40B4-BE49-F238E27FC236}">
                  <a16:creationId xmlns:a16="http://schemas.microsoft.com/office/drawing/2014/main" id="{07B8029D-E0D6-704A-9D4D-9FC32EB1D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3002" y="2865974"/>
              <a:ext cx="217487" cy="185737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buChar char="v"/>
                <a:defRPr sz="32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4000"/>
                <a:buFont typeface="Monotype Sorts" charset="2"/>
                <a:buChar char="u"/>
                <a:defRPr sz="24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CA" altLang="en-US" sz="2400">
                <a:latin typeface="Times New Roman" charset="0"/>
              </a:endParaRPr>
            </a:p>
          </p:txBody>
        </p:sp>
        <p:sp>
          <p:nvSpPr>
            <p:cNvPr id="15" name="Oval 23">
              <a:extLst>
                <a:ext uri="{FF2B5EF4-FFF2-40B4-BE49-F238E27FC236}">
                  <a16:creationId xmlns:a16="http://schemas.microsoft.com/office/drawing/2014/main" id="{230F131D-0ABD-4240-91DB-938C0B130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8177" y="2324635"/>
              <a:ext cx="217487" cy="18573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buChar char="v"/>
                <a:defRPr sz="32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100000"/>
                <a:buChar char="–"/>
                <a:defRPr sz="28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4000"/>
                <a:buFont typeface="Monotype Sorts" charset="2"/>
                <a:buChar char="u"/>
                <a:defRPr sz="24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Book Antiqua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CA" altLang="en-US" sz="2400">
                <a:latin typeface="Times New Roman" charset="0"/>
              </a:endParaRPr>
            </a:p>
          </p:txBody>
        </p:sp>
        <p:cxnSp>
          <p:nvCxnSpPr>
            <p:cNvPr id="16" name="AutoShape 24">
              <a:extLst>
                <a:ext uri="{FF2B5EF4-FFF2-40B4-BE49-F238E27FC236}">
                  <a16:creationId xmlns:a16="http://schemas.microsoft.com/office/drawing/2014/main" id="{F93AA4FC-7695-E341-9CCB-BAECADFB0C39}"/>
                </a:ext>
              </a:extLst>
            </p:cNvPr>
            <p:cNvCxnSpPr>
              <a:cxnSpLocks noChangeShapeType="1"/>
              <a:stCxn id="14" idx="0"/>
              <a:endCxn id="13" idx="4"/>
            </p:cNvCxnSpPr>
            <p:nvPr/>
          </p:nvCxnSpPr>
          <p:spPr bwMode="auto">
            <a:xfrm flipV="1">
              <a:off x="9522538" y="2510373"/>
              <a:ext cx="0" cy="3556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AutoShape 25">
              <a:extLst>
                <a:ext uri="{FF2B5EF4-FFF2-40B4-BE49-F238E27FC236}">
                  <a16:creationId xmlns:a16="http://schemas.microsoft.com/office/drawing/2014/main" id="{680D2210-FC52-2640-A770-14C9F005F941}"/>
                </a:ext>
              </a:extLst>
            </p:cNvPr>
            <p:cNvCxnSpPr>
              <a:cxnSpLocks noChangeShapeType="1"/>
              <a:stCxn id="12" idx="0"/>
              <a:endCxn id="15" idx="4"/>
            </p:cNvCxnSpPr>
            <p:nvPr/>
          </p:nvCxnSpPr>
          <p:spPr bwMode="auto">
            <a:xfrm flipV="1">
              <a:off x="10287713" y="2510373"/>
              <a:ext cx="0" cy="3556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AutoShape 26">
              <a:extLst>
                <a:ext uri="{FF2B5EF4-FFF2-40B4-BE49-F238E27FC236}">
                  <a16:creationId xmlns:a16="http://schemas.microsoft.com/office/drawing/2014/main" id="{C97437A0-F707-0C42-B786-4868CAE3F375}"/>
                </a:ext>
              </a:extLst>
            </p:cNvPr>
            <p:cNvCxnSpPr>
              <a:cxnSpLocks noChangeShapeType="1"/>
              <a:stCxn id="13" idx="0"/>
              <a:endCxn id="11" idx="4"/>
            </p:cNvCxnSpPr>
            <p:nvPr/>
          </p:nvCxnSpPr>
          <p:spPr bwMode="auto">
            <a:xfrm flipV="1">
              <a:off x="9522539" y="1948399"/>
              <a:ext cx="428625" cy="37623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" name="AutoShape 27">
              <a:extLst>
                <a:ext uri="{FF2B5EF4-FFF2-40B4-BE49-F238E27FC236}">
                  <a16:creationId xmlns:a16="http://schemas.microsoft.com/office/drawing/2014/main" id="{119FC2A6-C839-DA44-93CA-02C84DD489E2}"/>
                </a:ext>
              </a:extLst>
            </p:cNvPr>
            <p:cNvCxnSpPr>
              <a:cxnSpLocks noChangeShapeType="1"/>
              <a:stCxn id="11" idx="4"/>
              <a:endCxn id="15" idx="0"/>
            </p:cNvCxnSpPr>
            <p:nvPr/>
          </p:nvCxnSpPr>
          <p:spPr bwMode="auto">
            <a:xfrm>
              <a:off x="9951163" y="1948399"/>
              <a:ext cx="336550" cy="37623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AutoShape 28">
              <a:extLst>
                <a:ext uri="{FF2B5EF4-FFF2-40B4-BE49-F238E27FC236}">
                  <a16:creationId xmlns:a16="http://schemas.microsoft.com/office/drawing/2014/main" id="{8936D918-92C9-9C4F-82A2-E071FBB72E92}"/>
                </a:ext>
              </a:extLst>
            </p:cNvPr>
            <p:cNvCxnSpPr>
              <a:cxnSpLocks noChangeShapeType="1"/>
              <a:stCxn id="15" idx="3"/>
              <a:endCxn id="14" idx="7"/>
            </p:cNvCxnSpPr>
            <p:nvPr/>
          </p:nvCxnSpPr>
          <p:spPr bwMode="auto">
            <a:xfrm flipH="1">
              <a:off x="9598738" y="2483386"/>
              <a:ext cx="611188" cy="4095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AutoShape 29">
              <a:extLst>
                <a:ext uri="{FF2B5EF4-FFF2-40B4-BE49-F238E27FC236}">
                  <a16:creationId xmlns:a16="http://schemas.microsoft.com/office/drawing/2014/main" id="{9E5E86EE-912D-5F44-B3BE-7F373D5FED12}"/>
                </a:ext>
              </a:extLst>
            </p:cNvPr>
            <p:cNvCxnSpPr>
              <a:cxnSpLocks noChangeShapeType="1"/>
              <a:stCxn id="13" idx="5"/>
              <a:endCxn id="12" idx="1"/>
            </p:cNvCxnSpPr>
            <p:nvPr/>
          </p:nvCxnSpPr>
          <p:spPr bwMode="auto">
            <a:xfrm>
              <a:off x="9598738" y="2483386"/>
              <a:ext cx="611188" cy="4095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535074210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The Back-propagation Algorithm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391325" y="1932602"/>
            <a:ext cx="7824216" cy="4108704"/>
          </a:xfrm>
        </p:spPr>
        <p:txBody>
          <a:bodyPr/>
          <a:lstStyle/>
          <a:p>
            <a:pPr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On-Line algorithm: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1.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Initialize weights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2.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Present a pattern and target output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3.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Compute output :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4.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Update weights :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				where  </a:t>
            </a:r>
          </a:p>
          <a:p>
            <a:pPr>
              <a:buFont typeface="Monotype Sorts" charset="2"/>
              <a:buNone/>
              <a:defRPr/>
            </a:pPr>
            <a:endParaRPr lang="en-US" altLang="en-US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ea typeface="ＭＳ Ｐゴシック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Repeat starting at 2 until acceptable level of error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539" y="3590177"/>
            <a:ext cx="3404707" cy="3674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633" y="2664531"/>
            <a:ext cx="2799744" cy="112403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332009" y="4235039"/>
            <a:ext cx="2354792" cy="958346"/>
          </a:xfrm>
        </p:spPr>
      </p:pic>
    </p:spTree>
    <p:extLst>
      <p:ext uri="{BB962C8B-B14F-4D97-AF65-F5344CB8AC3E}">
        <p14:creationId xmlns:p14="http://schemas.microsoft.com/office/powerpoint/2010/main" val="1594196886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The Back-propagation Algorithm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Monotype Sorts" charset="2"/>
              <a:buNone/>
              <a:defRPr/>
            </a:pPr>
            <a:r>
              <a:rPr lang="en-US" altLang="en-US" sz="3600" dirty="0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Visualizing the </a:t>
            </a:r>
            <a:r>
              <a:rPr lang="en-US" altLang="en-US" sz="3600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bp</a:t>
            </a:r>
            <a:r>
              <a:rPr lang="en-US" altLang="en-US" sz="3600" dirty="0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 learning process:</a:t>
            </a:r>
            <a:endParaRPr lang="en-US" altLang="en-US" dirty="0">
              <a:solidFill>
                <a:schemeClr val="accent2"/>
              </a:solidFill>
              <a:effectLst>
                <a:outerShdw blurRad="38100" dist="38100" dir="2700000" algn="tl">
                  <a:srgbClr val="FFFFFF"/>
                </a:outerShdw>
              </a:effectLst>
              <a:ea typeface="ＭＳ Ｐゴシック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The </a:t>
            </a:r>
            <a:r>
              <a:rPr lang="en-US" altLang="en-US" dirty="0" err="1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bp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algorithm performs a </a:t>
            </a:r>
            <a:r>
              <a:rPr lang="en-US" altLang="en-US" i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gradient descent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in weights space toward a minimum level of error using a fixed </a:t>
            </a:r>
            <a:r>
              <a:rPr lang="en-US" altLang="en-US" i="1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step size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or learning rate</a:t>
            </a:r>
          </a:p>
          <a:p>
            <a:pPr>
              <a:buFont typeface="Monotype Sorts" charset="2"/>
              <a:buNone/>
              <a:defRPr/>
            </a:pPr>
            <a:endParaRPr lang="en-US" altLang="en-US" dirty="0">
              <a:effectLst>
                <a:outerShdw blurRad="38100" dist="38100" dir="2700000" algn="tl">
                  <a:srgbClr val="919191"/>
                </a:outerShdw>
              </a:effectLst>
              <a:ea typeface="ＭＳ Ｐゴシック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The gradient is given by : 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= rate at which error changes as weights change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4168" y="2922460"/>
            <a:ext cx="355600" cy="495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624" y="3417760"/>
            <a:ext cx="681610" cy="90024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FA8C2F-FAB5-B046-8B3E-1BFD3FDFD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90FA4-8A47-934A-9A46-5906482EAE53}" type="datetime1">
              <a:rPr lang="en-CA" smtClean="0"/>
              <a:t>2022-06-10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24CA5-D6F4-664B-BC45-A3E9E09C5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6A11A-2AA3-D943-8D60-C0FEDA6ED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9102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71C7D-61BC-6B48-8267-437278276904}" type="datetime1">
              <a:rPr lang="en-CA" smtClean="0"/>
              <a:t>2022-06-10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53" y="365125"/>
            <a:ext cx="10119395" cy="58306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32753" y="3280432"/>
            <a:ext cx="89332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  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850549" y="5131020"/>
            <a:ext cx="89332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/>
              <a:t>  w2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3581400" y="5392630"/>
            <a:ext cx="89332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  w1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63052" y="4001294"/>
            <a:ext cx="1792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Error surface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51456" y="1665015"/>
            <a:ext cx="1881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Weight Space</a:t>
            </a:r>
          </a:p>
        </p:txBody>
      </p:sp>
    </p:spTree>
    <p:extLst>
      <p:ext uri="{BB962C8B-B14F-4D97-AF65-F5344CB8AC3E}">
        <p14:creationId xmlns:p14="http://schemas.microsoft.com/office/powerpoint/2010/main" val="14773437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The Back-propagation Algorithm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85963" y="1300163"/>
            <a:ext cx="7798735" cy="5146873"/>
          </a:xfrm>
        </p:spPr>
        <p:txBody>
          <a:bodyPr>
            <a:normAutofit fontScale="92500" lnSpcReduction="10000"/>
          </a:bodyPr>
          <a:lstStyle/>
          <a:p>
            <a:pPr>
              <a:buFont typeface="Monotype Sorts" pitchFamily="2" charset="2"/>
              <a:buNone/>
              <a:defRPr/>
            </a:pPr>
            <a:r>
              <a:rPr lang="en-US" dirty="0">
                <a:solidFill>
                  <a:schemeClr val="accent2"/>
                </a:solidFill>
              </a:rPr>
              <a:t>Momentum Descent:</a:t>
            </a:r>
            <a:endParaRPr lang="en-US" dirty="0"/>
          </a:p>
          <a:p>
            <a:pPr>
              <a:buFont typeface="Monotype Sorts" pitchFamily="2" charset="2"/>
              <a:buChar char="v"/>
              <a:defRPr/>
            </a:pPr>
            <a:r>
              <a:rPr lang="en-US" dirty="0"/>
              <a:t>Minimization can be speed-up if an additional term is added to the update equation: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dirty="0"/>
              <a:t>        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dirty="0"/>
              <a:t>      where:</a:t>
            </a:r>
          </a:p>
          <a:p>
            <a:pPr>
              <a:buFont typeface="Monotype Sorts" pitchFamily="2" charset="2"/>
              <a:buChar char="v"/>
              <a:defRPr/>
            </a:pPr>
            <a:endParaRPr lang="en-US" dirty="0"/>
          </a:p>
          <a:p>
            <a:pPr>
              <a:buFont typeface="Monotype Sorts" pitchFamily="2" charset="2"/>
              <a:buChar char="v"/>
              <a:defRPr/>
            </a:pPr>
            <a:endParaRPr lang="en-US" dirty="0"/>
          </a:p>
          <a:p>
            <a:pPr>
              <a:buFont typeface="Monotype Sorts" pitchFamily="2" charset="2"/>
              <a:buChar char="v"/>
              <a:defRPr/>
            </a:pPr>
            <a:r>
              <a:rPr lang="en-US"/>
              <a:t>Thus</a:t>
            </a:r>
            <a:r>
              <a:rPr lang="en-US" dirty="0"/>
              <a:t>: </a:t>
            </a:r>
          </a:p>
          <a:p>
            <a:pPr lvl="2">
              <a:buFont typeface="Monotype Sorts" pitchFamily="2" charset="2"/>
              <a:buChar char="u"/>
              <a:defRPr/>
            </a:pPr>
            <a:r>
              <a:rPr lang="en-US" dirty="0"/>
              <a:t>Augments the effective learning rate      to vary the  amount a weight is updated</a:t>
            </a:r>
          </a:p>
          <a:p>
            <a:pPr lvl="2">
              <a:buFont typeface="Monotype Sorts" pitchFamily="2" charset="2"/>
              <a:buChar char="u"/>
              <a:defRPr/>
            </a:pPr>
            <a:r>
              <a:rPr lang="en-US" dirty="0"/>
              <a:t>Analogous to momentum of a ball - maintains direction</a:t>
            </a:r>
          </a:p>
          <a:p>
            <a:pPr lvl="2">
              <a:buFont typeface="Monotype Sorts" pitchFamily="2" charset="2"/>
              <a:buChar char="u"/>
              <a:defRPr/>
            </a:pPr>
            <a:r>
              <a:rPr lang="en-US" dirty="0"/>
              <a:t>Rolls through small local minima</a:t>
            </a:r>
          </a:p>
          <a:p>
            <a:pPr lvl="2">
              <a:buFont typeface="Monotype Sorts" pitchFamily="2" charset="2"/>
              <a:buChar char="u"/>
              <a:defRPr/>
            </a:pPr>
            <a:r>
              <a:rPr lang="en-US" dirty="0"/>
              <a:t>Increases weight update when on stable gradient</a:t>
            </a:r>
          </a:p>
          <a:p>
            <a:pPr>
              <a:buFont typeface="Monotype Sorts" pitchFamily="2" charset="2"/>
              <a:buChar char="v"/>
              <a:defRPr/>
            </a:pPr>
            <a:endParaRPr lang="en-US" dirty="0"/>
          </a:p>
        </p:txBody>
      </p:sp>
      <p:graphicFrame>
        <p:nvGraphicFramePr>
          <p:cNvPr id="100358" name="Object 3">
            <a:hlinkClick r:id="" action="ppaction://ole?verb=0"/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70978201"/>
              </p:ext>
            </p:extLst>
          </p:nvPr>
        </p:nvGraphicFramePr>
        <p:xfrm>
          <a:off x="3797617" y="3580563"/>
          <a:ext cx="3781425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52600" imgH="241300" progId="Equation.3">
                  <p:embed/>
                </p:oleObj>
              </mc:Choice>
              <mc:Fallback>
                <p:oleObj name="Equation" r:id="rId3" imgW="1752600" imgH="2413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7617" y="3580563"/>
                        <a:ext cx="3781425" cy="5207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4017" y="2467074"/>
            <a:ext cx="4114292" cy="4927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1880" y="3014627"/>
            <a:ext cx="1503045" cy="2555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5145" y="4721976"/>
            <a:ext cx="173144" cy="24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701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74" name="Rectangle 2"/>
          <p:cNvSpPr>
            <a:spLocks noGrp="1" noChangeArrowheads="1"/>
          </p:cNvSpPr>
          <p:nvPr>
            <p:ph type="title"/>
          </p:nvPr>
        </p:nvSpPr>
        <p:spPr>
          <a:xfrm>
            <a:off x="2098675" y="904875"/>
            <a:ext cx="7778750" cy="1104900"/>
          </a:xfrm>
        </p:spPr>
        <p:txBody>
          <a:bodyPr/>
          <a:lstStyle/>
          <a:p>
            <a:pPr>
              <a:defRPr/>
            </a:pPr>
            <a:r>
              <a:rPr lang="en-US" altLang="en-US" sz="360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EXAMPLE</a:t>
            </a:r>
          </a:p>
        </p:txBody>
      </p:sp>
      <p:sp>
        <p:nvSpPr>
          <p:cNvPr id="67586" name="Text Box 3"/>
          <p:cNvSpPr txBox="1">
            <a:spLocks noChangeArrowheads="1"/>
          </p:cNvSpPr>
          <p:nvPr/>
        </p:nvSpPr>
        <p:spPr bwMode="auto">
          <a:xfrm>
            <a:off x="3008314" y="2170113"/>
            <a:ext cx="1927131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Logical XOR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Function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 u="sng">
                <a:latin typeface="Times New Roman" charset="0"/>
              </a:rPr>
              <a:t>x1	x2	 y</a:t>
            </a:r>
            <a:r>
              <a:rPr lang="en-US" altLang="en-US" sz="2400">
                <a:latin typeface="Times New Roman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0	0	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0	1	1</a:t>
            </a:r>
          </a:p>
          <a:p>
            <a:pPr>
              <a:spcBef>
                <a:spcPct val="0"/>
              </a:spcBef>
              <a:buClrTx/>
              <a:buSzTx/>
              <a:buFontTx/>
              <a:buAutoNum type="arabicPlain"/>
            </a:pPr>
            <a:r>
              <a:rPr lang="en-US" altLang="en-US" sz="2400">
                <a:latin typeface="Times New Roman" charset="0"/>
              </a:rPr>
              <a:t>0	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1	1	0</a:t>
            </a:r>
          </a:p>
        </p:txBody>
      </p:sp>
      <p:sp>
        <p:nvSpPr>
          <p:cNvPr id="67587" name="Rectangle 4"/>
          <p:cNvSpPr>
            <a:spLocks noChangeArrowheads="1"/>
          </p:cNvSpPr>
          <p:nvPr/>
        </p:nvSpPr>
        <p:spPr bwMode="auto">
          <a:xfrm>
            <a:off x="6096000" y="2170114"/>
            <a:ext cx="2724150" cy="2713037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67588" name="Text Box 7"/>
          <p:cNvSpPr txBox="1">
            <a:spLocks noChangeArrowheads="1"/>
          </p:cNvSpPr>
          <p:nvPr/>
        </p:nvSpPr>
        <p:spPr bwMode="auto">
          <a:xfrm>
            <a:off x="5487988" y="4654550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0,0</a:t>
            </a:r>
          </a:p>
        </p:txBody>
      </p:sp>
      <p:sp>
        <p:nvSpPr>
          <p:cNvPr id="67589" name="Text Box 8"/>
          <p:cNvSpPr txBox="1">
            <a:spLocks noChangeArrowheads="1"/>
          </p:cNvSpPr>
          <p:nvPr/>
        </p:nvSpPr>
        <p:spPr bwMode="auto">
          <a:xfrm>
            <a:off x="8926513" y="4614863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0,1</a:t>
            </a:r>
          </a:p>
        </p:txBody>
      </p:sp>
      <p:sp>
        <p:nvSpPr>
          <p:cNvPr id="67590" name="Text Box 9"/>
          <p:cNvSpPr txBox="1">
            <a:spLocks noChangeArrowheads="1"/>
          </p:cNvSpPr>
          <p:nvPr/>
        </p:nvSpPr>
        <p:spPr bwMode="auto">
          <a:xfrm>
            <a:off x="5487988" y="1941513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1,0</a:t>
            </a:r>
          </a:p>
        </p:txBody>
      </p:sp>
      <p:sp>
        <p:nvSpPr>
          <p:cNvPr id="67591" name="Text Box 10"/>
          <p:cNvSpPr txBox="1">
            <a:spLocks noChangeArrowheads="1"/>
          </p:cNvSpPr>
          <p:nvPr/>
        </p:nvSpPr>
        <p:spPr bwMode="auto">
          <a:xfrm>
            <a:off x="8926513" y="1941513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1,1</a:t>
            </a:r>
          </a:p>
        </p:txBody>
      </p:sp>
      <p:sp>
        <p:nvSpPr>
          <p:cNvPr id="67592" name="Line 11"/>
          <p:cNvSpPr>
            <a:spLocks noChangeShapeType="1"/>
          </p:cNvSpPr>
          <p:nvPr/>
        </p:nvSpPr>
        <p:spPr bwMode="auto">
          <a:xfrm>
            <a:off x="5203825" y="3219450"/>
            <a:ext cx="2401888" cy="2192338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593" name="Oval 12"/>
          <p:cNvSpPr>
            <a:spLocks noChangeArrowheads="1"/>
          </p:cNvSpPr>
          <p:nvPr/>
        </p:nvSpPr>
        <p:spPr bwMode="auto">
          <a:xfrm>
            <a:off x="5988051" y="4725988"/>
            <a:ext cx="214313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67594" name="Oval 13"/>
          <p:cNvSpPr>
            <a:spLocks noChangeArrowheads="1"/>
          </p:cNvSpPr>
          <p:nvPr/>
        </p:nvSpPr>
        <p:spPr bwMode="auto">
          <a:xfrm>
            <a:off x="5988051" y="2055813"/>
            <a:ext cx="214313" cy="228600"/>
          </a:xfrm>
          <a:prstGeom prst="ellipse">
            <a:avLst/>
          </a:prstGeom>
          <a:solidFill>
            <a:srgbClr val="00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67595" name="Oval 14"/>
          <p:cNvSpPr>
            <a:spLocks noChangeArrowheads="1"/>
          </p:cNvSpPr>
          <p:nvPr/>
        </p:nvSpPr>
        <p:spPr bwMode="auto">
          <a:xfrm>
            <a:off x="8712201" y="4725988"/>
            <a:ext cx="214313" cy="228600"/>
          </a:xfrm>
          <a:prstGeom prst="ellipse">
            <a:avLst/>
          </a:prstGeom>
          <a:solidFill>
            <a:srgbClr val="00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67596" name="Oval 15"/>
          <p:cNvSpPr>
            <a:spLocks noChangeArrowheads="1"/>
          </p:cNvSpPr>
          <p:nvPr/>
        </p:nvSpPr>
        <p:spPr bwMode="auto">
          <a:xfrm>
            <a:off x="8712201" y="2093913"/>
            <a:ext cx="214313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67597" name="Text Box 17"/>
          <p:cNvSpPr txBox="1">
            <a:spLocks noChangeArrowheads="1"/>
          </p:cNvSpPr>
          <p:nvPr/>
        </p:nvSpPr>
        <p:spPr bwMode="auto">
          <a:xfrm>
            <a:off x="3008314" y="5562600"/>
            <a:ext cx="736695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dirty="0">
                <a:latin typeface="Times New Roman" charset="0"/>
              </a:rPr>
              <a:t>Two neurons are needed!  Their combined results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dirty="0">
                <a:latin typeface="Times New Roman" charset="0"/>
              </a:rPr>
              <a:t>can produce good classification.</a:t>
            </a:r>
          </a:p>
        </p:txBody>
      </p:sp>
      <p:sp>
        <p:nvSpPr>
          <p:cNvPr id="67598" name="Line 18"/>
          <p:cNvSpPr>
            <a:spLocks noChangeShapeType="1"/>
          </p:cNvSpPr>
          <p:nvPr/>
        </p:nvSpPr>
        <p:spPr bwMode="auto">
          <a:xfrm>
            <a:off x="6808789" y="1893889"/>
            <a:ext cx="2401887" cy="2192337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599" name="Oval 19"/>
          <p:cNvSpPr>
            <a:spLocks noChangeArrowheads="1"/>
          </p:cNvSpPr>
          <p:nvPr/>
        </p:nvSpPr>
        <p:spPr bwMode="auto">
          <a:xfrm>
            <a:off x="7186614" y="325439"/>
            <a:ext cx="217487" cy="18732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67600" name="Oval 20"/>
          <p:cNvSpPr>
            <a:spLocks noChangeArrowheads="1"/>
          </p:cNvSpPr>
          <p:nvPr/>
        </p:nvSpPr>
        <p:spPr bwMode="auto">
          <a:xfrm>
            <a:off x="7523164" y="1430339"/>
            <a:ext cx="217487" cy="18573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67601" name="Oval 21"/>
          <p:cNvSpPr>
            <a:spLocks noChangeArrowheads="1"/>
          </p:cNvSpPr>
          <p:nvPr/>
        </p:nvSpPr>
        <p:spPr bwMode="auto">
          <a:xfrm>
            <a:off x="6757989" y="889000"/>
            <a:ext cx="217487" cy="18573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67602" name="Oval 22"/>
          <p:cNvSpPr>
            <a:spLocks noChangeArrowheads="1"/>
          </p:cNvSpPr>
          <p:nvPr/>
        </p:nvSpPr>
        <p:spPr bwMode="auto">
          <a:xfrm>
            <a:off x="6757989" y="1430339"/>
            <a:ext cx="217487" cy="18573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67603" name="Oval 23"/>
          <p:cNvSpPr>
            <a:spLocks noChangeArrowheads="1"/>
          </p:cNvSpPr>
          <p:nvPr/>
        </p:nvSpPr>
        <p:spPr bwMode="auto">
          <a:xfrm>
            <a:off x="7523164" y="889000"/>
            <a:ext cx="217487" cy="18573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cxnSp>
        <p:nvCxnSpPr>
          <p:cNvPr id="67604" name="AutoShape 24"/>
          <p:cNvCxnSpPr>
            <a:cxnSpLocks noChangeShapeType="1"/>
            <a:stCxn id="67602" idx="0"/>
            <a:endCxn id="67601" idx="4"/>
          </p:cNvCxnSpPr>
          <p:nvPr/>
        </p:nvCxnSpPr>
        <p:spPr bwMode="auto">
          <a:xfrm flipV="1">
            <a:off x="6867525" y="1074738"/>
            <a:ext cx="0" cy="3556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605" name="AutoShape 25"/>
          <p:cNvCxnSpPr>
            <a:cxnSpLocks noChangeShapeType="1"/>
            <a:stCxn id="67600" idx="0"/>
            <a:endCxn id="67603" idx="4"/>
          </p:cNvCxnSpPr>
          <p:nvPr/>
        </p:nvCxnSpPr>
        <p:spPr bwMode="auto">
          <a:xfrm flipV="1">
            <a:off x="7632700" y="1074738"/>
            <a:ext cx="0" cy="3556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606" name="AutoShape 26"/>
          <p:cNvCxnSpPr>
            <a:cxnSpLocks noChangeShapeType="1"/>
            <a:stCxn id="67601" idx="0"/>
            <a:endCxn id="67599" idx="4"/>
          </p:cNvCxnSpPr>
          <p:nvPr/>
        </p:nvCxnSpPr>
        <p:spPr bwMode="auto">
          <a:xfrm flipV="1">
            <a:off x="6867526" y="512764"/>
            <a:ext cx="428625" cy="3762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607" name="AutoShape 27"/>
          <p:cNvCxnSpPr>
            <a:cxnSpLocks noChangeShapeType="1"/>
            <a:stCxn id="67599" idx="4"/>
            <a:endCxn id="67603" idx="0"/>
          </p:cNvCxnSpPr>
          <p:nvPr/>
        </p:nvCxnSpPr>
        <p:spPr bwMode="auto">
          <a:xfrm>
            <a:off x="7296150" y="512764"/>
            <a:ext cx="336550" cy="3762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608" name="AutoShape 28"/>
          <p:cNvCxnSpPr>
            <a:cxnSpLocks noChangeShapeType="1"/>
            <a:stCxn id="67603" idx="3"/>
            <a:endCxn id="67602" idx="7"/>
          </p:cNvCxnSpPr>
          <p:nvPr/>
        </p:nvCxnSpPr>
        <p:spPr bwMode="auto">
          <a:xfrm flipH="1">
            <a:off x="6943725" y="1047751"/>
            <a:ext cx="611188" cy="40957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609" name="AutoShape 29"/>
          <p:cNvCxnSpPr>
            <a:cxnSpLocks noChangeShapeType="1"/>
            <a:stCxn id="67601" idx="5"/>
            <a:endCxn id="67600" idx="1"/>
          </p:cNvCxnSpPr>
          <p:nvPr/>
        </p:nvCxnSpPr>
        <p:spPr bwMode="auto">
          <a:xfrm>
            <a:off x="6943725" y="1047751"/>
            <a:ext cx="611188" cy="40957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7610" name="Text Box 30"/>
          <p:cNvSpPr txBox="1">
            <a:spLocks noChangeArrowheads="1"/>
          </p:cNvSpPr>
          <p:nvPr/>
        </p:nvSpPr>
        <p:spPr bwMode="auto">
          <a:xfrm>
            <a:off x="7918451" y="735014"/>
            <a:ext cx="185820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Hidden layer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of neurons</a:t>
            </a:r>
          </a:p>
        </p:txBody>
      </p:sp>
      <p:sp>
        <p:nvSpPr>
          <p:cNvPr id="67611" name="Text Box 31"/>
          <p:cNvSpPr txBox="1">
            <a:spLocks noChangeArrowheads="1"/>
          </p:cNvSpPr>
          <p:nvPr/>
        </p:nvSpPr>
        <p:spPr bwMode="auto">
          <a:xfrm>
            <a:off x="4410075" y="608014"/>
            <a:ext cx="217559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Multi-layer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charset="0"/>
              </a:rPr>
              <a:t>Neural Network</a:t>
            </a:r>
          </a:p>
        </p:txBody>
      </p:sp>
      <p:sp>
        <p:nvSpPr>
          <p:cNvPr id="67612" name="Text Box 32"/>
          <p:cNvSpPr txBox="1">
            <a:spLocks noChangeArrowheads="1"/>
          </p:cNvSpPr>
          <p:nvPr/>
        </p:nvSpPr>
        <p:spPr bwMode="auto">
          <a:xfrm>
            <a:off x="5554663" y="2928939"/>
            <a:ext cx="50366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latin typeface="Times New Roman" charset="0"/>
              </a:rPr>
              <a:t>x</a:t>
            </a:r>
            <a:r>
              <a:rPr lang="en-US" altLang="en-US" i="1" baseline="-25000">
                <a:latin typeface="Times New Roman" charset="0"/>
              </a:rPr>
              <a:t>2</a:t>
            </a:r>
          </a:p>
        </p:txBody>
      </p:sp>
      <p:sp>
        <p:nvSpPr>
          <p:cNvPr id="67613" name="Text Box 33"/>
          <p:cNvSpPr txBox="1">
            <a:spLocks noChangeArrowheads="1"/>
          </p:cNvSpPr>
          <p:nvPr/>
        </p:nvSpPr>
        <p:spPr bwMode="auto">
          <a:xfrm>
            <a:off x="7523163" y="4832351"/>
            <a:ext cx="50366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latin typeface="Times New Roman" charset="0"/>
              </a:rPr>
              <a:t>x</a:t>
            </a:r>
            <a:r>
              <a:rPr lang="en-US" altLang="en-US" i="1" baseline="-25000">
                <a:latin typeface="Times New Roman" charset="0"/>
              </a:rPr>
              <a:t>1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FD6DBE-11C3-0349-A67B-FBBF7C932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F356C-C8DE-364A-B543-3127A8267D19}" type="datetime1">
              <a:rPr lang="en-CA" smtClean="0"/>
              <a:t>2022-06-10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871215-CB7F-3044-A1F4-E1A096320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C2F2FF-0989-B442-8ED4-F0B8F43BB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830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4000" dirty="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Classification Systems </a:t>
            </a:r>
            <a:br>
              <a:rPr lang="en-US" altLang="en-US" sz="4000" dirty="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</a:br>
            <a:r>
              <a:rPr lang="en-US" altLang="en-US" sz="4000" dirty="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and Inductive Learning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sz="4000" i="1" dirty="0">
                <a:latin typeface="Times" charset="0"/>
                <a:ea typeface="Times" charset="0"/>
                <a:cs typeface="Times" charset="0"/>
              </a:rPr>
              <a:t>f(X) = WX = 0 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will discriminate  class A from B, </a:t>
            </a:r>
          </a:p>
          <a:p>
            <a:pPr>
              <a:defRPr/>
            </a:pPr>
            <a:r>
              <a:rPr lang="en-US" dirty="0">
                <a:latin typeface="Times" charset="0"/>
                <a:ea typeface="Times" charset="0"/>
                <a:cs typeface="Times" charset="0"/>
              </a:rPr>
              <a:t>But ... we do not know the appropriate values for :</a:t>
            </a:r>
          </a:p>
          <a:p>
            <a:pPr marL="0" indent="0">
              <a:buNone/>
              <a:defRPr/>
            </a:pPr>
            <a:r>
              <a:rPr lang="en-US" i="1" dirty="0">
                <a:effectLst/>
                <a:latin typeface="Times" charset="0"/>
                <a:ea typeface="Times" charset="0"/>
                <a:cs typeface="Times" charset="0"/>
              </a:rPr>
              <a:t>			</a:t>
            </a:r>
            <a:r>
              <a:rPr lang="en-US" sz="3600" i="1" dirty="0">
                <a:effectLst/>
                <a:latin typeface="Times" charset="0"/>
                <a:ea typeface="Times" charset="0"/>
                <a:cs typeface="Times" charset="0"/>
              </a:rPr>
              <a:t>	w</a:t>
            </a:r>
            <a:r>
              <a:rPr lang="en-US" sz="3600" i="1" baseline="-25000" dirty="0">
                <a:effectLst/>
                <a:latin typeface="Times" charset="0"/>
                <a:ea typeface="Times" charset="0"/>
                <a:cs typeface="Times" charset="0"/>
              </a:rPr>
              <a:t>0</a:t>
            </a:r>
            <a:r>
              <a:rPr lang="en-US" sz="3600" i="1" dirty="0">
                <a:effectLst/>
                <a:latin typeface="Times" charset="0"/>
                <a:ea typeface="Times" charset="0"/>
                <a:cs typeface="Times" charset="0"/>
              </a:rPr>
              <a:t>, w</a:t>
            </a:r>
            <a:r>
              <a:rPr lang="en-US" sz="3600" i="1" baseline="-25000" dirty="0">
                <a:effectLst/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sz="3600" i="1" dirty="0">
                <a:effectLst/>
                <a:latin typeface="Times" charset="0"/>
                <a:ea typeface="Times" charset="0"/>
                <a:cs typeface="Times" charset="0"/>
              </a:rPr>
              <a:t>, w</a:t>
            </a:r>
            <a:r>
              <a:rPr lang="en-US" sz="3600" i="1" baseline="-25000" dirty="0">
                <a:effectLst/>
                <a:latin typeface="Times" charset="0"/>
                <a:ea typeface="Times" charset="0"/>
                <a:cs typeface="Times" charset="0"/>
              </a:rPr>
              <a:t>2</a:t>
            </a:r>
          </a:p>
          <a:p>
            <a:pPr>
              <a:defRPr/>
            </a:pPr>
            <a:r>
              <a:rPr lang="en-US" sz="3200" dirty="0">
                <a:latin typeface="Times" charset="0"/>
                <a:ea typeface="Times" charset="0"/>
                <a:cs typeface="Times" charset="0"/>
              </a:rPr>
              <a:t>Nature found a way to solve this problem … </a:t>
            </a:r>
            <a:endParaRPr lang="en-US" sz="3200" dirty="0">
              <a:effectLst/>
              <a:latin typeface="Times" charset="0"/>
              <a:ea typeface="Times" charset="0"/>
              <a:cs typeface="Times" charset="0"/>
            </a:endParaRPr>
          </a:p>
          <a:p>
            <a:pPr>
              <a:buFont typeface="Monotype Sorts" pitchFamily="2" charset="2"/>
              <a:buNone/>
              <a:defRPr/>
            </a:pPr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pPr>
              <a:buFont typeface="Monotype Sorts" pitchFamily="2" charset="2"/>
              <a:buNone/>
              <a:defRPr/>
            </a:pPr>
            <a:endParaRPr lang="en-US" dirty="0">
              <a:ea typeface="+mn-ea"/>
            </a:endParaRPr>
          </a:p>
          <a:p>
            <a:pPr>
              <a:buFont typeface="Monotype Sorts" pitchFamily="2" charset="2"/>
              <a:buNone/>
              <a:defRPr/>
            </a:pPr>
            <a:endParaRPr lang="en-US" dirty="0">
              <a:ea typeface="+mn-ea"/>
            </a:endParaRPr>
          </a:p>
          <a:p>
            <a:pPr>
              <a:buFont typeface="Monotype Sorts" pitchFamily="2" charset="2"/>
              <a:buNone/>
              <a:defRPr/>
            </a:pPr>
            <a:endParaRPr lang="en-US" dirty="0">
              <a:ea typeface="+mn-ea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E3A549-A501-B141-8B52-FF451840C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2C02C-F9C1-9E4A-A7A9-4ADEB070B4F3}" type="datetime1">
              <a:rPr lang="en-CA" smtClean="0"/>
              <a:t>2022-06-10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0825AA-6B35-CE43-9450-3563BF9AA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7F3406-C8B5-5C4B-875E-14F03CFB9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16185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Classification</a:t>
            </a:r>
          </a:p>
        </p:txBody>
      </p:sp>
      <p:sp>
        <p:nvSpPr>
          <p:cNvPr id="63490" name="Line 3"/>
          <p:cNvSpPr>
            <a:spLocks noChangeShapeType="1"/>
          </p:cNvSpPr>
          <p:nvPr/>
        </p:nvSpPr>
        <p:spPr bwMode="auto">
          <a:xfrm flipV="1">
            <a:off x="3124200" y="1828800"/>
            <a:ext cx="0" cy="419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491" name="Line 4"/>
          <p:cNvSpPr>
            <a:spLocks noChangeShapeType="1"/>
          </p:cNvSpPr>
          <p:nvPr/>
        </p:nvSpPr>
        <p:spPr bwMode="auto">
          <a:xfrm>
            <a:off x="2895600" y="5791200"/>
            <a:ext cx="6324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492" name="Text Box 7"/>
          <p:cNvSpPr txBox="1">
            <a:spLocks noChangeArrowheads="1"/>
          </p:cNvSpPr>
          <p:nvPr/>
        </p:nvSpPr>
        <p:spPr bwMode="auto">
          <a:xfrm>
            <a:off x="6918326" y="3935413"/>
            <a:ext cx="339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3493" name="Text Box 8"/>
          <p:cNvSpPr txBox="1">
            <a:spLocks noChangeArrowheads="1"/>
          </p:cNvSpPr>
          <p:nvPr/>
        </p:nvSpPr>
        <p:spPr bwMode="auto">
          <a:xfrm>
            <a:off x="4876800" y="27432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494" name="Text Box 9"/>
          <p:cNvSpPr txBox="1">
            <a:spLocks noChangeArrowheads="1"/>
          </p:cNvSpPr>
          <p:nvPr/>
        </p:nvSpPr>
        <p:spPr bwMode="auto">
          <a:xfrm>
            <a:off x="5105400" y="32004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495" name="Text Box 10"/>
          <p:cNvSpPr txBox="1">
            <a:spLocks noChangeArrowheads="1"/>
          </p:cNvSpPr>
          <p:nvPr/>
        </p:nvSpPr>
        <p:spPr bwMode="auto">
          <a:xfrm>
            <a:off x="4572000" y="48768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496" name="Text Box 11"/>
          <p:cNvSpPr txBox="1">
            <a:spLocks noChangeArrowheads="1"/>
          </p:cNvSpPr>
          <p:nvPr/>
        </p:nvSpPr>
        <p:spPr bwMode="auto">
          <a:xfrm>
            <a:off x="5867400" y="28194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497" name="Text Box 12"/>
          <p:cNvSpPr txBox="1">
            <a:spLocks noChangeArrowheads="1"/>
          </p:cNvSpPr>
          <p:nvPr/>
        </p:nvSpPr>
        <p:spPr bwMode="auto">
          <a:xfrm>
            <a:off x="7848600" y="24384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498" name="Text Box 13"/>
          <p:cNvSpPr txBox="1">
            <a:spLocks noChangeArrowheads="1"/>
          </p:cNvSpPr>
          <p:nvPr/>
        </p:nvSpPr>
        <p:spPr bwMode="auto">
          <a:xfrm>
            <a:off x="3657600" y="26670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499" name="Text Box 14"/>
          <p:cNvSpPr txBox="1">
            <a:spLocks noChangeArrowheads="1"/>
          </p:cNvSpPr>
          <p:nvPr/>
        </p:nvSpPr>
        <p:spPr bwMode="auto">
          <a:xfrm>
            <a:off x="6248400" y="22098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00" name="Text Box 15"/>
          <p:cNvSpPr txBox="1">
            <a:spLocks noChangeArrowheads="1"/>
          </p:cNvSpPr>
          <p:nvPr/>
        </p:nvSpPr>
        <p:spPr bwMode="auto">
          <a:xfrm>
            <a:off x="8763000" y="30480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01" name="Text Box 16"/>
          <p:cNvSpPr txBox="1">
            <a:spLocks noChangeArrowheads="1"/>
          </p:cNvSpPr>
          <p:nvPr/>
        </p:nvSpPr>
        <p:spPr bwMode="auto">
          <a:xfrm>
            <a:off x="8077200" y="30480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02" name="Text Box 17"/>
          <p:cNvSpPr txBox="1">
            <a:spLocks noChangeArrowheads="1"/>
          </p:cNvSpPr>
          <p:nvPr/>
        </p:nvSpPr>
        <p:spPr bwMode="auto">
          <a:xfrm>
            <a:off x="6248400" y="41148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03" name="Text Box 18"/>
          <p:cNvSpPr txBox="1">
            <a:spLocks noChangeArrowheads="1"/>
          </p:cNvSpPr>
          <p:nvPr/>
        </p:nvSpPr>
        <p:spPr bwMode="auto">
          <a:xfrm>
            <a:off x="4419600" y="19812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04" name="Text Box 19"/>
          <p:cNvSpPr txBox="1">
            <a:spLocks noChangeArrowheads="1"/>
          </p:cNvSpPr>
          <p:nvPr/>
        </p:nvSpPr>
        <p:spPr bwMode="auto">
          <a:xfrm>
            <a:off x="6019800" y="48006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05" name="Text Box 20"/>
          <p:cNvSpPr txBox="1">
            <a:spLocks noChangeArrowheads="1"/>
          </p:cNvSpPr>
          <p:nvPr/>
        </p:nvSpPr>
        <p:spPr bwMode="auto">
          <a:xfrm>
            <a:off x="5486400" y="41148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06" name="Text Box 21"/>
          <p:cNvSpPr txBox="1">
            <a:spLocks noChangeArrowheads="1"/>
          </p:cNvSpPr>
          <p:nvPr/>
        </p:nvSpPr>
        <p:spPr bwMode="auto">
          <a:xfrm>
            <a:off x="4800600" y="36576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07" name="Text Box 22"/>
          <p:cNvSpPr txBox="1">
            <a:spLocks noChangeArrowheads="1"/>
          </p:cNvSpPr>
          <p:nvPr/>
        </p:nvSpPr>
        <p:spPr bwMode="auto">
          <a:xfrm>
            <a:off x="5791200" y="35052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08" name="Text Box 23"/>
          <p:cNvSpPr txBox="1">
            <a:spLocks noChangeArrowheads="1"/>
          </p:cNvSpPr>
          <p:nvPr/>
        </p:nvSpPr>
        <p:spPr bwMode="auto">
          <a:xfrm>
            <a:off x="5486400" y="24384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09" name="Text Box 24"/>
          <p:cNvSpPr txBox="1">
            <a:spLocks noChangeArrowheads="1"/>
          </p:cNvSpPr>
          <p:nvPr/>
        </p:nvSpPr>
        <p:spPr bwMode="auto">
          <a:xfrm>
            <a:off x="4267200" y="32004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10" name="Text Box 25"/>
          <p:cNvSpPr txBox="1">
            <a:spLocks noChangeArrowheads="1"/>
          </p:cNvSpPr>
          <p:nvPr/>
        </p:nvSpPr>
        <p:spPr bwMode="auto">
          <a:xfrm>
            <a:off x="6629400" y="32004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11" name="Text Box 26"/>
          <p:cNvSpPr txBox="1">
            <a:spLocks noChangeArrowheads="1"/>
          </p:cNvSpPr>
          <p:nvPr/>
        </p:nvSpPr>
        <p:spPr bwMode="auto">
          <a:xfrm>
            <a:off x="4572000" y="40386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12" name="Text Box 27"/>
          <p:cNvSpPr txBox="1">
            <a:spLocks noChangeArrowheads="1"/>
          </p:cNvSpPr>
          <p:nvPr/>
        </p:nvSpPr>
        <p:spPr bwMode="auto">
          <a:xfrm>
            <a:off x="6705600" y="25146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13" name="Text Box 28"/>
          <p:cNvSpPr txBox="1">
            <a:spLocks noChangeArrowheads="1"/>
          </p:cNvSpPr>
          <p:nvPr/>
        </p:nvSpPr>
        <p:spPr bwMode="auto">
          <a:xfrm>
            <a:off x="7070726" y="4087813"/>
            <a:ext cx="339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3514" name="Text Box 29"/>
          <p:cNvSpPr txBox="1">
            <a:spLocks noChangeArrowheads="1"/>
          </p:cNvSpPr>
          <p:nvPr/>
        </p:nvSpPr>
        <p:spPr bwMode="auto">
          <a:xfrm>
            <a:off x="7223126" y="4240213"/>
            <a:ext cx="339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3515" name="Text Box 30"/>
          <p:cNvSpPr txBox="1">
            <a:spLocks noChangeArrowheads="1"/>
          </p:cNvSpPr>
          <p:nvPr/>
        </p:nvSpPr>
        <p:spPr bwMode="auto">
          <a:xfrm>
            <a:off x="7848601" y="44196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3516" name="Text Box 31"/>
          <p:cNvSpPr txBox="1">
            <a:spLocks noChangeArrowheads="1"/>
          </p:cNvSpPr>
          <p:nvPr/>
        </p:nvSpPr>
        <p:spPr bwMode="auto">
          <a:xfrm>
            <a:off x="7527926" y="4545013"/>
            <a:ext cx="339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3517" name="Text Box 32"/>
          <p:cNvSpPr txBox="1">
            <a:spLocks noChangeArrowheads="1"/>
          </p:cNvSpPr>
          <p:nvPr/>
        </p:nvSpPr>
        <p:spPr bwMode="auto">
          <a:xfrm>
            <a:off x="7772401" y="35052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3518" name="Text Box 33"/>
          <p:cNvSpPr txBox="1">
            <a:spLocks noChangeArrowheads="1"/>
          </p:cNvSpPr>
          <p:nvPr/>
        </p:nvSpPr>
        <p:spPr bwMode="auto">
          <a:xfrm>
            <a:off x="6400801" y="36576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3519" name="Text Box 34"/>
          <p:cNvSpPr txBox="1">
            <a:spLocks noChangeArrowheads="1"/>
          </p:cNvSpPr>
          <p:nvPr/>
        </p:nvSpPr>
        <p:spPr bwMode="auto">
          <a:xfrm>
            <a:off x="6858001" y="48006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3520" name="Text Box 35"/>
          <p:cNvSpPr txBox="1">
            <a:spLocks noChangeArrowheads="1"/>
          </p:cNvSpPr>
          <p:nvPr/>
        </p:nvSpPr>
        <p:spPr bwMode="auto">
          <a:xfrm>
            <a:off x="7527926" y="4545013"/>
            <a:ext cx="339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3521" name="Text Box 36"/>
          <p:cNvSpPr txBox="1">
            <a:spLocks noChangeArrowheads="1"/>
          </p:cNvSpPr>
          <p:nvPr/>
        </p:nvSpPr>
        <p:spPr bwMode="auto">
          <a:xfrm>
            <a:off x="7680326" y="4697413"/>
            <a:ext cx="339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3522" name="Text Box 37"/>
          <p:cNvSpPr txBox="1">
            <a:spLocks noChangeArrowheads="1"/>
          </p:cNvSpPr>
          <p:nvPr/>
        </p:nvSpPr>
        <p:spPr bwMode="auto">
          <a:xfrm>
            <a:off x="6248401" y="44958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3523" name="Text Box 38"/>
          <p:cNvSpPr txBox="1">
            <a:spLocks noChangeArrowheads="1"/>
          </p:cNvSpPr>
          <p:nvPr/>
        </p:nvSpPr>
        <p:spPr bwMode="auto">
          <a:xfrm>
            <a:off x="8305801" y="36576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3524" name="Text Box 39"/>
          <p:cNvSpPr txBox="1">
            <a:spLocks noChangeArrowheads="1"/>
          </p:cNvSpPr>
          <p:nvPr/>
        </p:nvSpPr>
        <p:spPr bwMode="auto">
          <a:xfrm>
            <a:off x="7010401" y="32766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3525" name="Text Box 40"/>
          <p:cNvSpPr txBox="1">
            <a:spLocks noChangeArrowheads="1"/>
          </p:cNvSpPr>
          <p:nvPr/>
        </p:nvSpPr>
        <p:spPr bwMode="auto">
          <a:xfrm>
            <a:off x="7680326" y="4697413"/>
            <a:ext cx="339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3526" name="Text Box 41"/>
          <p:cNvSpPr txBox="1">
            <a:spLocks noChangeArrowheads="1"/>
          </p:cNvSpPr>
          <p:nvPr/>
        </p:nvSpPr>
        <p:spPr bwMode="auto">
          <a:xfrm>
            <a:off x="7010401" y="51054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3527" name="Text Box 42"/>
          <p:cNvSpPr txBox="1">
            <a:spLocks noChangeArrowheads="1"/>
          </p:cNvSpPr>
          <p:nvPr/>
        </p:nvSpPr>
        <p:spPr bwMode="auto">
          <a:xfrm>
            <a:off x="7391401" y="37338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3528" name="Text Box 43"/>
          <p:cNvSpPr txBox="1">
            <a:spLocks noChangeArrowheads="1"/>
          </p:cNvSpPr>
          <p:nvPr/>
        </p:nvSpPr>
        <p:spPr bwMode="auto">
          <a:xfrm>
            <a:off x="7391401" y="30480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3529" name="Text Box 44"/>
          <p:cNvSpPr txBox="1">
            <a:spLocks noChangeArrowheads="1"/>
          </p:cNvSpPr>
          <p:nvPr/>
        </p:nvSpPr>
        <p:spPr bwMode="auto">
          <a:xfrm>
            <a:off x="7772401" y="39624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3530" name="Text Box 45"/>
          <p:cNvSpPr txBox="1">
            <a:spLocks noChangeArrowheads="1"/>
          </p:cNvSpPr>
          <p:nvPr/>
        </p:nvSpPr>
        <p:spPr bwMode="auto">
          <a:xfrm>
            <a:off x="8229601" y="46482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3531" name="Text Box 46"/>
          <p:cNvSpPr txBox="1">
            <a:spLocks noChangeArrowheads="1"/>
          </p:cNvSpPr>
          <p:nvPr/>
        </p:nvSpPr>
        <p:spPr bwMode="auto">
          <a:xfrm>
            <a:off x="8534401" y="41910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3532" name="Text Box 47"/>
          <p:cNvSpPr txBox="1">
            <a:spLocks noChangeArrowheads="1"/>
          </p:cNvSpPr>
          <p:nvPr/>
        </p:nvSpPr>
        <p:spPr bwMode="auto">
          <a:xfrm>
            <a:off x="4724400" y="37338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33" name="Text Box 48"/>
          <p:cNvSpPr txBox="1">
            <a:spLocks noChangeArrowheads="1"/>
          </p:cNvSpPr>
          <p:nvPr/>
        </p:nvSpPr>
        <p:spPr bwMode="auto">
          <a:xfrm>
            <a:off x="4953000" y="41910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34" name="Text Box 49"/>
          <p:cNvSpPr txBox="1">
            <a:spLocks noChangeArrowheads="1"/>
          </p:cNvSpPr>
          <p:nvPr/>
        </p:nvSpPr>
        <p:spPr bwMode="auto">
          <a:xfrm>
            <a:off x="3505200" y="36576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35" name="Text Box 50"/>
          <p:cNvSpPr txBox="1">
            <a:spLocks noChangeArrowheads="1"/>
          </p:cNvSpPr>
          <p:nvPr/>
        </p:nvSpPr>
        <p:spPr bwMode="auto">
          <a:xfrm>
            <a:off x="4267200" y="29718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36" name="Text Box 51"/>
          <p:cNvSpPr txBox="1">
            <a:spLocks noChangeArrowheads="1"/>
          </p:cNvSpPr>
          <p:nvPr/>
        </p:nvSpPr>
        <p:spPr bwMode="auto">
          <a:xfrm>
            <a:off x="4648200" y="46482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37" name="Text Box 52"/>
          <p:cNvSpPr txBox="1">
            <a:spLocks noChangeArrowheads="1"/>
          </p:cNvSpPr>
          <p:nvPr/>
        </p:nvSpPr>
        <p:spPr bwMode="auto">
          <a:xfrm>
            <a:off x="4114800" y="41910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38" name="Text Box 53"/>
          <p:cNvSpPr txBox="1">
            <a:spLocks noChangeArrowheads="1"/>
          </p:cNvSpPr>
          <p:nvPr/>
        </p:nvSpPr>
        <p:spPr bwMode="auto">
          <a:xfrm>
            <a:off x="7315200" y="20574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39" name="Text Box 54"/>
          <p:cNvSpPr txBox="1">
            <a:spLocks noChangeArrowheads="1"/>
          </p:cNvSpPr>
          <p:nvPr/>
        </p:nvSpPr>
        <p:spPr bwMode="auto">
          <a:xfrm>
            <a:off x="8458200" y="22860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63540" name="Text Box 55"/>
          <p:cNvSpPr txBox="1">
            <a:spLocks noChangeArrowheads="1"/>
          </p:cNvSpPr>
          <p:nvPr/>
        </p:nvSpPr>
        <p:spPr bwMode="auto">
          <a:xfrm>
            <a:off x="7543800" y="2667000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hlink"/>
                </a:solidFill>
              </a:rPr>
              <a:t>B</a:t>
            </a:r>
          </a:p>
        </p:txBody>
      </p:sp>
      <p:sp>
        <p:nvSpPr>
          <p:cNvPr id="77880" name="Line 56"/>
          <p:cNvSpPr>
            <a:spLocks noChangeShapeType="1"/>
          </p:cNvSpPr>
          <p:nvPr/>
        </p:nvSpPr>
        <p:spPr bwMode="auto">
          <a:xfrm flipV="1">
            <a:off x="4876800" y="1752600"/>
            <a:ext cx="1524000" cy="4038600"/>
          </a:xfrm>
          <a:prstGeom prst="line">
            <a:avLst/>
          </a:prstGeom>
          <a:noFill/>
          <a:ln w="25400">
            <a:solidFill>
              <a:srgbClr val="00FF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42" name="Text Box 57"/>
          <p:cNvSpPr txBox="1">
            <a:spLocks noChangeArrowheads="1"/>
          </p:cNvSpPr>
          <p:nvPr/>
        </p:nvSpPr>
        <p:spPr bwMode="auto">
          <a:xfrm>
            <a:off x="2117725" y="614521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63543" name="Text Box 58"/>
          <p:cNvSpPr txBox="1">
            <a:spLocks noChangeArrowheads="1"/>
          </p:cNvSpPr>
          <p:nvPr/>
        </p:nvSpPr>
        <p:spPr bwMode="auto">
          <a:xfrm>
            <a:off x="4267201" y="1295401"/>
            <a:ext cx="3472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/>
              <a:t>Artificial Neural Network</a:t>
            </a:r>
          </a:p>
        </p:txBody>
      </p:sp>
      <p:sp>
        <p:nvSpPr>
          <p:cNvPr id="63544" name="Text Box 59"/>
          <p:cNvSpPr txBox="1">
            <a:spLocks noChangeArrowheads="1"/>
          </p:cNvSpPr>
          <p:nvPr/>
        </p:nvSpPr>
        <p:spPr bwMode="auto">
          <a:xfrm>
            <a:off x="7010401" y="2819401"/>
            <a:ext cx="339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77885" name="Freeform 61"/>
          <p:cNvSpPr>
            <a:spLocks/>
          </p:cNvSpPr>
          <p:nvPr/>
        </p:nvSpPr>
        <p:spPr bwMode="auto">
          <a:xfrm>
            <a:off x="6781800" y="1981200"/>
            <a:ext cx="1854200" cy="3987800"/>
          </a:xfrm>
          <a:custGeom>
            <a:avLst/>
            <a:gdLst>
              <a:gd name="T0" fmla="*/ 2147483647 w 1168"/>
              <a:gd name="T1" fmla="*/ 2147483647 h 2512"/>
              <a:gd name="T2" fmla="*/ 2147483647 w 1168"/>
              <a:gd name="T3" fmla="*/ 2147483647 h 2512"/>
              <a:gd name="T4" fmla="*/ 2147483647 w 1168"/>
              <a:gd name="T5" fmla="*/ 2147483647 h 2512"/>
              <a:gd name="T6" fmla="*/ 2147483647 w 1168"/>
              <a:gd name="T7" fmla="*/ 0 h 2512"/>
              <a:gd name="T8" fmla="*/ 0 60000 65536"/>
              <a:gd name="T9" fmla="*/ 0 60000 65536"/>
              <a:gd name="T10" fmla="*/ 0 60000 65536"/>
              <a:gd name="T11" fmla="*/ 0 60000 65536"/>
              <a:gd name="T12" fmla="*/ 0 w 1168"/>
              <a:gd name="T13" fmla="*/ 0 h 2512"/>
              <a:gd name="T14" fmla="*/ 1168 w 1168"/>
              <a:gd name="T15" fmla="*/ 2512 h 251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68" h="2512">
                <a:moveTo>
                  <a:pt x="64" y="2400"/>
                </a:moveTo>
                <a:cubicBezTo>
                  <a:pt x="32" y="2456"/>
                  <a:pt x="0" y="2512"/>
                  <a:pt x="64" y="2304"/>
                </a:cubicBezTo>
                <a:cubicBezTo>
                  <a:pt x="128" y="2096"/>
                  <a:pt x="264" y="1536"/>
                  <a:pt x="448" y="1152"/>
                </a:cubicBezTo>
                <a:cubicBezTo>
                  <a:pt x="632" y="768"/>
                  <a:pt x="900" y="384"/>
                  <a:pt x="1168" y="0"/>
                </a:cubicBezTo>
              </a:path>
            </a:pathLst>
          </a:custGeom>
          <a:noFill/>
          <a:ln w="25400">
            <a:solidFill>
              <a:srgbClr val="00FF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7887" name="Freeform 63"/>
          <p:cNvSpPr>
            <a:spLocks/>
          </p:cNvSpPr>
          <p:nvPr/>
        </p:nvSpPr>
        <p:spPr bwMode="auto">
          <a:xfrm>
            <a:off x="6489700" y="2438400"/>
            <a:ext cx="2730500" cy="3352800"/>
          </a:xfrm>
          <a:custGeom>
            <a:avLst/>
            <a:gdLst>
              <a:gd name="T0" fmla="*/ 2147483647 w 1720"/>
              <a:gd name="T1" fmla="*/ 2147483647 h 2112"/>
              <a:gd name="T2" fmla="*/ 2147483647 w 1720"/>
              <a:gd name="T3" fmla="*/ 2147483647 h 2112"/>
              <a:gd name="T4" fmla="*/ 2147483647 w 1720"/>
              <a:gd name="T5" fmla="*/ 2147483647 h 2112"/>
              <a:gd name="T6" fmla="*/ 2147483647 w 1720"/>
              <a:gd name="T7" fmla="*/ 2147483647 h 2112"/>
              <a:gd name="T8" fmla="*/ 2147483647 w 1720"/>
              <a:gd name="T9" fmla="*/ 2147483647 h 2112"/>
              <a:gd name="T10" fmla="*/ 2147483647 w 1720"/>
              <a:gd name="T11" fmla="*/ 2147483647 h 2112"/>
              <a:gd name="T12" fmla="*/ 2147483647 w 1720"/>
              <a:gd name="T13" fmla="*/ 0 h 211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720"/>
              <a:gd name="T22" fmla="*/ 0 h 2112"/>
              <a:gd name="T23" fmla="*/ 1720 w 1720"/>
              <a:gd name="T24" fmla="*/ 2112 h 211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720" h="2112">
                <a:moveTo>
                  <a:pt x="184" y="2112"/>
                </a:moveTo>
                <a:cubicBezTo>
                  <a:pt x="148" y="1908"/>
                  <a:pt x="112" y="1704"/>
                  <a:pt x="88" y="1488"/>
                </a:cubicBezTo>
                <a:cubicBezTo>
                  <a:pt x="64" y="1272"/>
                  <a:pt x="0" y="992"/>
                  <a:pt x="40" y="816"/>
                </a:cubicBezTo>
                <a:cubicBezTo>
                  <a:pt x="80" y="640"/>
                  <a:pt x="224" y="536"/>
                  <a:pt x="328" y="432"/>
                </a:cubicBezTo>
                <a:cubicBezTo>
                  <a:pt x="432" y="328"/>
                  <a:pt x="512" y="256"/>
                  <a:pt x="664" y="192"/>
                </a:cubicBezTo>
                <a:cubicBezTo>
                  <a:pt x="816" y="128"/>
                  <a:pt x="1064" y="80"/>
                  <a:pt x="1240" y="48"/>
                </a:cubicBezTo>
                <a:cubicBezTo>
                  <a:pt x="1416" y="16"/>
                  <a:pt x="1640" y="8"/>
                  <a:pt x="1720" y="0"/>
                </a:cubicBezTo>
              </a:path>
            </a:pathLst>
          </a:custGeom>
          <a:noFill/>
          <a:ln w="25400">
            <a:solidFill>
              <a:srgbClr val="00FF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7888" name="Freeform 64"/>
          <p:cNvSpPr>
            <a:spLocks/>
          </p:cNvSpPr>
          <p:nvPr/>
        </p:nvSpPr>
        <p:spPr bwMode="auto">
          <a:xfrm>
            <a:off x="6223000" y="2806700"/>
            <a:ext cx="2921000" cy="2984500"/>
          </a:xfrm>
          <a:custGeom>
            <a:avLst/>
            <a:gdLst>
              <a:gd name="T0" fmla="*/ 2147483647 w 1840"/>
              <a:gd name="T1" fmla="*/ 2147483647 h 1880"/>
              <a:gd name="T2" fmla="*/ 2147483647 w 1840"/>
              <a:gd name="T3" fmla="*/ 2147483647 h 1880"/>
              <a:gd name="T4" fmla="*/ 2147483647 w 1840"/>
              <a:gd name="T5" fmla="*/ 2147483647 h 1880"/>
              <a:gd name="T6" fmla="*/ 2147483647 w 1840"/>
              <a:gd name="T7" fmla="*/ 2147483647 h 1880"/>
              <a:gd name="T8" fmla="*/ 2147483647 w 1840"/>
              <a:gd name="T9" fmla="*/ 2147483647 h 1880"/>
              <a:gd name="T10" fmla="*/ 2147483647 w 1840"/>
              <a:gd name="T11" fmla="*/ 2147483647 h 1880"/>
              <a:gd name="T12" fmla="*/ 2147483647 w 1840"/>
              <a:gd name="T13" fmla="*/ 2147483647 h 1880"/>
              <a:gd name="T14" fmla="*/ 2147483647 w 1840"/>
              <a:gd name="T15" fmla="*/ 2147483647 h 1880"/>
              <a:gd name="T16" fmla="*/ 2147483647 w 1840"/>
              <a:gd name="T17" fmla="*/ 2147483647 h 1880"/>
              <a:gd name="T18" fmla="*/ 2147483647 w 1840"/>
              <a:gd name="T19" fmla="*/ 2147483647 h 188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840"/>
              <a:gd name="T31" fmla="*/ 0 h 1880"/>
              <a:gd name="T32" fmla="*/ 1840 w 1840"/>
              <a:gd name="T33" fmla="*/ 1880 h 188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840" h="1880">
                <a:moveTo>
                  <a:pt x="496" y="1880"/>
                </a:moveTo>
                <a:cubicBezTo>
                  <a:pt x="416" y="1768"/>
                  <a:pt x="336" y="1656"/>
                  <a:pt x="256" y="1544"/>
                </a:cubicBezTo>
                <a:cubicBezTo>
                  <a:pt x="176" y="1432"/>
                  <a:pt x="32" y="1344"/>
                  <a:pt x="16" y="1208"/>
                </a:cubicBezTo>
                <a:cubicBezTo>
                  <a:pt x="0" y="1072"/>
                  <a:pt x="96" y="864"/>
                  <a:pt x="160" y="728"/>
                </a:cubicBezTo>
                <a:cubicBezTo>
                  <a:pt x="224" y="592"/>
                  <a:pt x="344" y="504"/>
                  <a:pt x="400" y="392"/>
                </a:cubicBezTo>
                <a:cubicBezTo>
                  <a:pt x="456" y="280"/>
                  <a:pt x="432" y="112"/>
                  <a:pt x="496" y="56"/>
                </a:cubicBezTo>
                <a:cubicBezTo>
                  <a:pt x="560" y="0"/>
                  <a:pt x="696" y="24"/>
                  <a:pt x="784" y="56"/>
                </a:cubicBezTo>
                <a:cubicBezTo>
                  <a:pt x="872" y="88"/>
                  <a:pt x="912" y="184"/>
                  <a:pt x="1024" y="248"/>
                </a:cubicBezTo>
                <a:cubicBezTo>
                  <a:pt x="1136" y="312"/>
                  <a:pt x="1320" y="384"/>
                  <a:pt x="1456" y="440"/>
                </a:cubicBezTo>
                <a:cubicBezTo>
                  <a:pt x="1592" y="496"/>
                  <a:pt x="1768" y="560"/>
                  <a:pt x="1840" y="584"/>
                </a:cubicBezTo>
              </a:path>
            </a:pathLst>
          </a:custGeom>
          <a:noFill/>
          <a:ln w="25400">
            <a:solidFill>
              <a:srgbClr val="00FF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" name="Group 68"/>
          <p:cNvGrpSpPr>
            <a:grpSpLocks/>
          </p:cNvGrpSpPr>
          <p:nvPr/>
        </p:nvGrpSpPr>
        <p:grpSpPr bwMode="auto">
          <a:xfrm>
            <a:off x="6219825" y="2819400"/>
            <a:ext cx="2921000" cy="2984500"/>
            <a:chOff x="2976" y="1776"/>
            <a:chExt cx="1840" cy="1880"/>
          </a:xfrm>
        </p:grpSpPr>
        <p:sp>
          <p:nvSpPr>
            <p:cNvPr id="62542" name="Freeform 66"/>
            <p:cNvSpPr>
              <a:spLocks/>
            </p:cNvSpPr>
            <p:nvPr/>
          </p:nvSpPr>
          <p:spPr bwMode="auto">
            <a:xfrm>
              <a:off x="2976" y="1776"/>
              <a:ext cx="1840" cy="1880"/>
            </a:xfrm>
            <a:custGeom>
              <a:avLst/>
              <a:gdLst>
                <a:gd name="T0" fmla="*/ 496 w 1840"/>
                <a:gd name="T1" fmla="*/ 1880 h 1880"/>
                <a:gd name="T2" fmla="*/ 256 w 1840"/>
                <a:gd name="T3" fmla="*/ 1544 h 1880"/>
                <a:gd name="T4" fmla="*/ 16 w 1840"/>
                <a:gd name="T5" fmla="*/ 1208 h 1880"/>
                <a:gd name="T6" fmla="*/ 160 w 1840"/>
                <a:gd name="T7" fmla="*/ 728 h 1880"/>
                <a:gd name="T8" fmla="*/ 400 w 1840"/>
                <a:gd name="T9" fmla="*/ 392 h 1880"/>
                <a:gd name="T10" fmla="*/ 496 w 1840"/>
                <a:gd name="T11" fmla="*/ 56 h 1880"/>
                <a:gd name="T12" fmla="*/ 784 w 1840"/>
                <a:gd name="T13" fmla="*/ 56 h 1880"/>
                <a:gd name="T14" fmla="*/ 1024 w 1840"/>
                <a:gd name="T15" fmla="*/ 248 h 1880"/>
                <a:gd name="T16" fmla="*/ 1456 w 1840"/>
                <a:gd name="T17" fmla="*/ 440 h 1880"/>
                <a:gd name="T18" fmla="*/ 1840 w 1840"/>
                <a:gd name="T19" fmla="*/ 584 h 18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840"/>
                <a:gd name="T31" fmla="*/ 0 h 1880"/>
                <a:gd name="T32" fmla="*/ 1840 w 1840"/>
                <a:gd name="T33" fmla="*/ 1880 h 188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840" h="1880">
                  <a:moveTo>
                    <a:pt x="496" y="1880"/>
                  </a:moveTo>
                  <a:cubicBezTo>
                    <a:pt x="416" y="1768"/>
                    <a:pt x="336" y="1656"/>
                    <a:pt x="256" y="1544"/>
                  </a:cubicBezTo>
                  <a:cubicBezTo>
                    <a:pt x="176" y="1432"/>
                    <a:pt x="32" y="1344"/>
                    <a:pt x="16" y="1208"/>
                  </a:cubicBezTo>
                  <a:cubicBezTo>
                    <a:pt x="0" y="1072"/>
                    <a:pt x="96" y="864"/>
                    <a:pt x="160" y="728"/>
                  </a:cubicBezTo>
                  <a:cubicBezTo>
                    <a:pt x="224" y="592"/>
                    <a:pt x="344" y="504"/>
                    <a:pt x="400" y="392"/>
                  </a:cubicBezTo>
                  <a:cubicBezTo>
                    <a:pt x="456" y="280"/>
                    <a:pt x="432" y="112"/>
                    <a:pt x="496" y="56"/>
                  </a:cubicBezTo>
                  <a:cubicBezTo>
                    <a:pt x="560" y="0"/>
                    <a:pt x="696" y="24"/>
                    <a:pt x="784" y="56"/>
                  </a:cubicBezTo>
                  <a:cubicBezTo>
                    <a:pt x="872" y="88"/>
                    <a:pt x="912" y="184"/>
                    <a:pt x="1024" y="248"/>
                  </a:cubicBezTo>
                  <a:cubicBezTo>
                    <a:pt x="1136" y="312"/>
                    <a:pt x="1320" y="384"/>
                    <a:pt x="1456" y="440"/>
                  </a:cubicBezTo>
                  <a:cubicBezTo>
                    <a:pt x="1592" y="496"/>
                    <a:pt x="1768" y="560"/>
                    <a:pt x="1840" y="584"/>
                  </a:cubicBezTo>
                </a:path>
              </a:pathLst>
            </a:custGeom>
            <a:solidFill>
              <a:schemeClr val="accent5">
                <a:lumMod val="75000"/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prstDash val="sysDot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3568" name="AutoShape 67"/>
            <p:cNvSpPr>
              <a:spLocks noChangeArrowheads="1"/>
            </p:cNvSpPr>
            <p:nvPr/>
          </p:nvSpPr>
          <p:spPr bwMode="auto">
            <a:xfrm rot="-5400000">
              <a:off x="3510" y="2367"/>
              <a:ext cx="1248" cy="1296"/>
            </a:xfrm>
            <a:prstGeom prst="rtTriangle">
              <a:avLst/>
            </a:prstGeom>
            <a:solidFill>
              <a:srgbClr val="CC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CA" altLang="en-US" sz="1800"/>
            </a:p>
          </p:txBody>
        </p:sp>
      </p:grpSp>
      <p:sp>
        <p:nvSpPr>
          <p:cNvPr id="63549" name="Text Box 69"/>
          <p:cNvSpPr txBox="1">
            <a:spLocks noChangeArrowheads="1"/>
          </p:cNvSpPr>
          <p:nvPr/>
        </p:nvSpPr>
        <p:spPr bwMode="auto">
          <a:xfrm>
            <a:off x="1876425" y="3151189"/>
            <a:ext cx="13997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/>
              <a:t>Mistakes</a:t>
            </a:r>
          </a:p>
        </p:txBody>
      </p:sp>
      <p:sp>
        <p:nvSpPr>
          <p:cNvPr id="63550" name="Text Box 70"/>
          <p:cNvSpPr txBox="1">
            <a:spLocks noChangeArrowheads="1"/>
          </p:cNvSpPr>
          <p:nvPr/>
        </p:nvSpPr>
        <p:spPr bwMode="auto">
          <a:xfrm>
            <a:off x="5638800" y="5949951"/>
            <a:ext cx="20689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/>
              <a:t>Typing Speed</a:t>
            </a:r>
          </a:p>
        </p:txBody>
      </p:sp>
      <p:sp>
        <p:nvSpPr>
          <p:cNvPr id="63551" name="Oval 71"/>
          <p:cNvSpPr>
            <a:spLocks noChangeArrowheads="1"/>
          </p:cNvSpPr>
          <p:nvPr/>
        </p:nvSpPr>
        <p:spPr bwMode="auto">
          <a:xfrm>
            <a:off x="9829800" y="1785939"/>
            <a:ext cx="217488" cy="18732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sp>
        <p:nvSpPr>
          <p:cNvPr id="63552" name="Oval 72"/>
          <p:cNvSpPr>
            <a:spLocks noChangeArrowheads="1"/>
          </p:cNvSpPr>
          <p:nvPr/>
        </p:nvSpPr>
        <p:spPr bwMode="auto">
          <a:xfrm>
            <a:off x="10166350" y="2890839"/>
            <a:ext cx="217488" cy="18573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sp>
        <p:nvSpPr>
          <p:cNvPr id="63553" name="Oval 73"/>
          <p:cNvSpPr>
            <a:spLocks noChangeArrowheads="1"/>
          </p:cNvSpPr>
          <p:nvPr/>
        </p:nvSpPr>
        <p:spPr bwMode="auto">
          <a:xfrm>
            <a:off x="9401175" y="2349500"/>
            <a:ext cx="217488" cy="18573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sp>
        <p:nvSpPr>
          <p:cNvPr id="63554" name="Oval 74"/>
          <p:cNvSpPr>
            <a:spLocks noChangeArrowheads="1"/>
          </p:cNvSpPr>
          <p:nvPr/>
        </p:nvSpPr>
        <p:spPr bwMode="auto">
          <a:xfrm>
            <a:off x="9401175" y="2890839"/>
            <a:ext cx="217488" cy="18573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sp>
        <p:nvSpPr>
          <p:cNvPr id="63555" name="Oval 75"/>
          <p:cNvSpPr>
            <a:spLocks noChangeArrowheads="1"/>
          </p:cNvSpPr>
          <p:nvPr/>
        </p:nvSpPr>
        <p:spPr bwMode="auto">
          <a:xfrm>
            <a:off x="10166350" y="2349500"/>
            <a:ext cx="217488" cy="18573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CA" altLang="en-US" sz="1800"/>
          </a:p>
        </p:txBody>
      </p:sp>
      <p:cxnSp>
        <p:nvCxnSpPr>
          <p:cNvPr id="63556" name="AutoShape 76"/>
          <p:cNvCxnSpPr>
            <a:cxnSpLocks noChangeShapeType="1"/>
            <a:stCxn id="63554" idx="0"/>
            <a:endCxn id="63553" idx="4"/>
          </p:cNvCxnSpPr>
          <p:nvPr/>
        </p:nvCxnSpPr>
        <p:spPr bwMode="auto">
          <a:xfrm flipV="1">
            <a:off x="9510713" y="2535238"/>
            <a:ext cx="0" cy="3556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557" name="AutoShape 77"/>
          <p:cNvCxnSpPr>
            <a:cxnSpLocks noChangeShapeType="1"/>
            <a:stCxn id="63552" idx="0"/>
            <a:endCxn id="63555" idx="4"/>
          </p:cNvCxnSpPr>
          <p:nvPr/>
        </p:nvCxnSpPr>
        <p:spPr bwMode="auto">
          <a:xfrm flipV="1">
            <a:off x="10275888" y="2535238"/>
            <a:ext cx="0" cy="3556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558" name="AutoShape 78"/>
          <p:cNvCxnSpPr>
            <a:cxnSpLocks noChangeShapeType="1"/>
            <a:stCxn id="63553" idx="0"/>
            <a:endCxn id="63551" idx="4"/>
          </p:cNvCxnSpPr>
          <p:nvPr/>
        </p:nvCxnSpPr>
        <p:spPr bwMode="auto">
          <a:xfrm flipV="1">
            <a:off x="9510714" y="1973264"/>
            <a:ext cx="428625" cy="3762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559" name="AutoShape 79"/>
          <p:cNvCxnSpPr>
            <a:cxnSpLocks noChangeShapeType="1"/>
            <a:stCxn id="63551" idx="4"/>
            <a:endCxn id="63555" idx="0"/>
          </p:cNvCxnSpPr>
          <p:nvPr/>
        </p:nvCxnSpPr>
        <p:spPr bwMode="auto">
          <a:xfrm>
            <a:off x="9939338" y="1973264"/>
            <a:ext cx="336550" cy="3762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560" name="AutoShape 80"/>
          <p:cNvCxnSpPr>
            <a:cxnSpLocks noChangeShapeType="1"/>
            <a:stCxn id="63555" idx="3"/>
            <a:endCxn id="63554" idx="7"/>
          </p:cNvCxnSpPr>
          <p:nvPr/>
        </p:nvCxnSpPr>
        <p:spPr bwMode="auto">
          <a:xfrm flipH="1">
            <a:off x="9586914" y="2508251"/>
            <a:ext cx="611187" cy="40957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561" name="AutoShape 81"/>
          <p:cNvCxnSpPr>
            <a:cxnSpLocks noChangeShapeType="1"/>
            <a:stCxn id="63553" idx="5"/>
            <a:endCxn id="63552" idx="1"/>
          </p:cNvCxnSpPr>
          <p:nvPr/>
        </p:nvCxnSpPr>
        <p:spPr bwMode="auto">
          <a:xfrm>
            <a:off x="9586914" y="2508251"/>
            <a:ext cx="611187" cy="40957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562" name="AutoShape 82"/>
          <p:cNvCxnSpPr>
            <a:cxnSpLocks noChangeShapeType="1"/>
          </p:cNvCxnSpPr>
          <p:nvPr/>
        </p:nvCxnSpPr>
        <p:spPr bwMode="auto">
          <a:xfrm flipV="1">
            <a:off x="9939339" y="1633539"/>
            <a:ext cx="1587" cy="16668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3563" name="Text Box 83"/>
          <p:cNvSpPr txBox="1">
            <a:spLocks noChangeArrowheads="1"/>
          </p:cNvSpPr>
          <p:nvPr/>
        </p:nvSpPr>
        <p:spPr bwMode="auto">
          <a:xfrm>
            <a:off x="9358313" y="3062288"/>
            <a:ext cx="3770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 i="1">
                <a:latin typeface="Times New Roman" charset="0"/>
              </a:rPr>
              <a:t>M</a:t>
            </a:r>
          </a:p>
        </p:txBody>
      </p:sp>
      <p:sp>
        <p:nvSpPr>
          <p:cNvPr id="63564" name="Text Box 84"/>
          <p:cNvSpPr txBox="1">
            <a:spLocks noChangeArrowheads="1"/>
          </p:cNvSpPr>
          <p:nvPr/>
        </p:nvSpPr>
        <p:spPr bwMode="auto">
          <a:xfrm>
            <a:off x="10142538" y="3062288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 i="1">
                <a:latin typeface="Times New Roman" charset="0"/>
              </a:rPr>
              <a:t>T</a:t>
            </a:r>
          </a:p>
        </p:txBody>
      </p:sp>
      <p:sp>
        <p:nvSpPr>
          <p:cNvPr id="63565" name="Text Box 85"/>
          <p:cNvSpPr txBox="1">
            <a:spLocks noChangeArrowheads="1"/>
          </p:cNvSpPr>
          <p:nvPr/>
        </p:nvSpPr>
        <p:spPr bwMode="auto">
          <a:xfrm>
            <a:off x="9982200" y="1524000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 i="1">
                <a:latin typeface="Times New Roman" charset="0"/>
              </a:rPr>
              <a:t>Y</a:t>
            </a:r>
          </a:p>
        </p:txBody>
      </p:sp>
      <p:sp>
        <p:nvSpPr>
          <p:cNvPr id="63566" name="TextBox 2"/>
          <p:cNvSpPr txBox="1">
            <a:spLocks noChangeArrowheads="1"/>
          </p:cNvSpPr>
          <p:nvPr/>
        </p:nvSpPr>
        <p:spPr bwMode="auto">
          <a:xfrm>
            <a:off x="9671051" y="2133600"/>
            <a:ext cx="41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…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104AD4-5E5A-B94F-B121-009FC3DD1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FC8CC-0ECD-A94E-AC8F-AF570B04B796}" type="datetime1">
              <a:rPr lang="en-CA" smtClean="0"/>
              <a:t>2022-06-10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75CF75-D9FE-0249-8CE6-787EEE9EF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64A120-FC0F-B84D-8112-37EC17B8A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9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78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8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1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C -0.008 0.01065  -0.017 0.02131  -0.021 0.03463  C -0.025 0.04928  -0.027 0.06659  -0.029 0.0839  C -0.031 0.10122  -0.029 0.11587  -0.027 0.13185  C -0.025 0.1465  -0.022 0.16248  -0.015 0.1758  C -0.009 0.18911  0.001 0.19977  0.012 0.20776  C 0.022 0.21575  0.034 0.22108  0.046 0.22374  C 0.058 0.2264  0.07 0.2264  0.081 0.22374  C 0.093 0.22108  0.104 0.21442  0.113 0.20376  C 0.122 0.19444  0.13 0.18246  0.134 0.16781  C 0.139 0.15449  0.141 0.13584  0.141 0.12119  C 0.142 0.10654  0.141 0.08923  0.136 0.07458  C 0.131 0.06126  0.122 0.05061  0.11 0.04528  C 0.098 0.04129  0.086 0.04661  0.078 0.05594  C 0.071 0.06526  0.066 0.07991  0.065 0.09722  C 0.065 0.11453  0.066 0.13052  0.071 0.14383  C 0.076 0.15715  0.075 0.15982  0.095 0.17713  C 0.113 0.19577  0.131 0.19045  0.142 0.19178  C 0.153 0.19178  0.162 0.18645  0.173 0.18112  C 0.185 0.17446  0.195 0.16248  0.202 0.15182  C 0.209 0.14117  0.212 0.12785  0.216 0.10654  C 0.219 0.08523  0.219 0.07458  0.219 0.0586  C 0.219 0.04262  0.219 0.02664  0.219 0.01065  E" pathEditMode="relative" ptsTypes="">
                                      <p:cBhvr>
                                        <p:cTn id="10" dur="2000" fill="hold"/>
                                        <p:tgtEl>
                                          <p:spTgt spid="778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7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4.50867E-6 C -0.04514 4.50867E-6 -0.09027 4.50867E-6 -0.08333 4.50867E-6 C -0.07639 4.50867E-6 0.03334 4.50867E-6 0.04167 4.50867E-6 C 0.05 4.50867E-6 -0.02361 4.50867E-6 -0.03333 4.50867E-6 C -0.04305 4.50867E-6 -0.01944 4.50867E-6 -0.01666 4.50867E-6 " pathEditMode="relative" ptsTypes="aaaaA">
                                      <p:cBhvr>
                                        <p:cTn id="15" dur="2000" fill="hold"/>
                                        <p:tgtEl>
                                          <p:spTgt spid="778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4"/>
                                            </p:cond>
                                          </p:stCondLst>
                                        </p:cTn>
                                        <p:tgtEl>
                                          <p:spTgt spid="77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32948E-6 C -0.01111 -0.00555 -0.04167 -0.02405 -0.05 -0.0222 C -0.05834 -0.02035 -0.05973 0.01294 -0.05 0.01109 C -0.04028 0.00924 -0.00695 -0.0296 0.00833 -0.0333 C 0.02361 -0.037 0.04027 -0.0185 0.04166 -0.0111 C 0.04305 -0.0037 0.02361 0.00924 0.01666 0.01109 C 0.00972 0.01294 0.01111 0.00554 4.44444E-6 1.32948E-6 Z " pathEditMode="relative" rAng="0" ptsTypes="aaaaaaa">
                                      <p:cBhvr>
                                        <p:cTn id="20" dur="2000" fill="hold"/>
                                        <p:tgtEl>
                                          <p:spTgt spid="778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7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5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13873E-6 C -0.00417 -0.0111 0.00416 -0.0629 4.44444E-6 -0.07769 C -0.00417 -0.09249 -0.01528 -0.09064 -0.025 -0.08879 C -0.03473 -0.08694 -0.05278 -0.07769 -0.05834 -0.06659 C -0.06389 -0.0555 -0.06667 -0.03885 -0.05834 -0.0222 C -0.05 -0.00555 -0.01945 0.02404 -0.00834 0.03329 C 0.00277 0.04254 0.00277 0.02959 0.00833 0.03329 C 0.01389 0.03699 0.01805 0.05919 0.025 0.05549 C 0.03194 0.05179 0.04166 0.02034 0.05 0.01109 C 0.05833 0.00184 0.06944 0.00924 0.075 2.13873E-6 C 0.08055 -0.00925 0.08472 -0.03885 0.08333 -0.0444 C 0.08194 -0.04995 0.07361 -0.03515 0.06666 -0.0333 C 0.05972 -0.03145 0.04722 -0.0259 0.04166 -0.0333 C 0.03611 -0.0407 0.03611 -0.07584 0.03333 -0.07769 C 0.03055 -0.07954 0.025 -0.05365 0.025 -0.0444 C 0.025 -0.03515 0.03333 -0.02775 0.03333 -0.0222 C 0.03333 -0.01665 0.03055 -0.0148 0.025 -0.0111 C 0.01944 -0.0074 0.00416 0.01109 4.44444E-6 2.13873E-6 Z " pathEditMode="relative" ptsTypes="aaaaaaaaaaaaaaaaaa">
                                      <p:cBhvr>
                                        <p:cTn id="26" dur="2000" fill="hold"/>
                                        <p:tgtEl>
                                          <p:spTgt spid="778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2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80" grpId="0" animBg="1"/>
      <p:bldP spid="77880" grpId="1" animBg="1"/>
      <p:bldP spid="77885" grpId="0" animBg="1"/>
      <p:bldP spid="77885" grpId="1" animBg="1"/>
      <p:bldP spid="77887" grpId="0" animBg="1"/>
      <p:bldP spid="77887" grpId="1" animBg="1"/>
      <p:bldP spid="77888" grpId="0" animBg="1"/>
      <p:bldP spid="77888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44348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Generalization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8539" y="1590359"/>
            <a:ext cx="9049719" cy="41148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The objective of learning is to achieve good </a:t>
            </a:r>
            <a:r>
              <a:rPr lang="en-US" altLang="en-US" i="1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generalization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to new cases, otherwise just use a look-up table.</a:t>
            </a:r>
          </a:p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Generalization can be defined as a mathematical </a:t>
            </a:r>
            <a:r>
              <a:rPr lang="en-US" altLang="en-US" i="1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interpolation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or </a:t>
            </a:r>
            <a:r>
              <a:rPr lang="en-US" altLang="en-US" i="1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regression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over a set of training points</a:t>
            </a:r>
          </a:p>
          <a:p>
            <a:pPr>
              <a:defRPr/>
            </a:pPr>
            <a:endParaRPr lang="en-US" altLang="en-US" dirty="0">
              <a:effectLst>
                <a:outerShdw blurRad="38100" dist="38100" dir="2700000" algn="tl">
                  <a:srgbClr val="919191"/>
                </a:outerShdw>
              </a:effectLst>
              <a:ea typeface="ＭＳ Ｐゴシック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3FBE60-134B-0148-B09B-72E72D839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39" y="3647759"/>
            <a:ext cx="8737171" cy="244735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98C574-987F-1C49-9355-C23501F29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41BCE-1F9C-694A-AC9F-756FB961F2FE}" type="datetime1">
              <a:rPr lang="en-CA" smtClean="0"/>
              <a:t>2022-06-10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7592EC-2789-754F-98D6-C0D012AB7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52352-D696-E744-8ED1-BD04CEE8C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67931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Generalization</a:t>
            </a:r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0414" y="1394471"/>
            <a:ext cx="5873858" cy="4288618"/>
          </a:xfrm>
        </p:spPr>
        <p:txBody>
          <a:bodyPr>
            <a:normAutofit fontScale="92500" lnSpcReduction="10000"/>
          </a:bodyPr>
          <a:lstStyle/>
          <a:p>
            <a:pPr>
              <a:buFont typeface="Monotype Sorts" charset="2"/>
              <a:buNone/>
              <a:defRPr/>
            </a:pPr>
            <a:r>
              <a:rPr lang="en-US" alt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Preventing Over-training:</a:t>
            </a:r>
          </a:p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Use a separate </a:t>
            </a:r>
            <a:r>
              <a:rPr lang="en-US" altLang="en-US" i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validation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or </a:t>
            </a:r>
            <a:r>
              <a:rPr lang="en-US" altLang="en-US" i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tuning set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of examples</a:t>
            </a:r>
          </a:p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Monitor error on the val. set as network trains</a:t>
            </a:r>
          </a:p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Stop training just prior to over-fit error occurring  = </a:t>
            </a:r>
            <a:r>
              <a:rPr lang="en-US" altLang="en-US" i="1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early stopping 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or</a:t>
            </a:r>
            <a:r>
              <a:rPr lang="en-US" altLang="en-US" i="1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 tuning</a:t>
            </a:r>
            <a:endParaRPr lang="en-US" altLang="en-US" dirty="0">
              <a:effectLst>
                <a:outerShdw blurRad="38100" dist="38100" dir="2700000" algn="tl">
                  <a:srgbClr val="919191"/>
                </a:outerShdw>
              </a:effectLst>
              <a:ea typeface="ＭＳ Ｐゴシック" charset="-128"/>
            </a:endParaRPr>
          </a:p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Number of effective weights is reduced</a:t>
            </a:r>
          </a:p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Most new systems have automated early stopping methods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7B8AFBE-CC08-5B4F-AF5E-CB0E6FFFD579}"/>
              </a:ext>
            </a:extLst>
          </p:cNvPr>
          <p:cNvGrpSpPr/>
          <p:nvPr/>
        </p:nvGrpSpPr>
        <p:grpSpPr>
          <a:xfrm>
            <a:off x="7036231" y="3113643"/>
            <a:ext cx="4838054" cy="3379232"/>
            <a:chOff x="7082726" y="2181938"/>
            <a:chExt cx="4838054" cy="33792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2726" y="2181938"/>
              <a:ext cx="4419600" cy="30099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8217231" y="5191838"/>
              <a:ext cx="2150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Number of Iterations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9626947" y="2981734"/>
              <a:ext cx="2293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Error on Validation Set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292524" y="3902120"/>
              <a:ext cx="20973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Error on Training Set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389795" y="2551443"/>
              <a:ext cx="1238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Best model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BB843C6-6436-F24F-91F8-B4FE19896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134" y="1272871"/>
            <a:ext cx="5465790" cy="1531013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ACD88E-61F5-794B-A4E8-0A6EF8100AAD}"/>
              </a:ext>
            </a:extLst>
          </p:cNvPr>
          <p:cNvCxnSpPr>
            <a:cxnSpLocks/>
          </p:cNvCxnSpPr>
          <p:nvPr/>
        </p:nvCxnSpPr>
        <p:spPr>
          <a:xfrm flipH="1" flipV="1">
            <a:off x="7518402" y="2917373"/>
            <a:ext cx="534042" cy="1180732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8D73E31-5CA2-DC47-B39F-BC6FEC96DAA1}"/>
              </a:ext>
            </a:extLst>
          </p:cNvPr>
          <p:cNvCxnSpPr>
            <a:cxnSpLocks/>
          </p:cNvCxnSpPr>
          <p:nvPr/>
        </p:nvCxnSpPr>
        <p:spPr>
          <a:xfrm flipV="1">
            <a:off x="9071429" y="2896464"/>
            <a:ext cx="108424" cy="1722129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25E496B-F2F4-234C-9F78-4449FB4ECF7D}"/>
              </a:ext>
            </a:extLst>
          </p:cNvPr>
          <p:cNvCxnSpPr>
            <a:cxnSpLocks/>
          </p:cNvCxnSpPr>
          <p:nvPr/>
        </p:nvCxnSpPr>
        <p:spPr>
          <a:xfrm flipV="1">
            <a:off x="10568025" y="2803886"/>
            <a:ext cx="462832" cy="1478885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ED28923-AA30-D349-8BDC-50F3512BE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44BB3-A1F8-D146-AC11-B16FB0F7D525}" type="datetime1">
              <a:rPr lang="en-CA" smtClean="0"/>
              <a:t>2022-06-10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7713C52-D312-8749-8A94-02533D7C8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405450C-0A21-1C44-8755-643393B69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00262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Generalization</a:t>
            </a:r>
          </a:p>
        </p:txBody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0" y="1676400"/>
            <a:ext cx="7772400" cy="4114800"/>
          </a:xfrm>
        </p:spPr>
        <p:txBody>
          <a:bodyPr>
            <a:normAutofit lnSpcReduction="10000"/>
          </a:bodyPr>
          <a:lstStyle/>
          <a:p>
            <a:pPr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Weight Decay: an automated method of				 effective weight control</a:t>
            </a:r>
            <a:endParaRPr lang="en-US" altLang="en-US" dirty="0">
              <a:effectLst>
                <a:outerShdw blurRad="38100" dist="38100" dir="2700000" algn="tl">
                  <a:srgbClr val="919191"/>
                </a:outerShdw>
              </a:effectLst>
              <a:ea typeface="ＭＳ Ｐゴシック" charset="-128"/>
            </a:endParaRPr>
          </a:p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Adjust the </a:t>
            </a:r>
            <a:r>
              <a:rPr lang="en-US" altLang="en-US" dirty="0" err="1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bp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error function to penalize the growth of unnecessary weights:</a:t>
            </a:r>
          </a:p>
          <a:p>
            <a:pPr>
              <a:buFont typeface="Monotype Sorts" charset="2"/>
              <a:buNone/>
              <a:defRPr/>
            </a:pPr>
            <a:endParaRPr lang="en-US" altLang="en-US" dirty="0">
              <a:effectLst>
                <a:outerShdw blurRad="38100" dist="38100" dir="2700000" algn="tl">
                  <a:srgbClr val="919191"/>
                </a:outerShdw>
              </a:effectLst>
              <a:ea typeface="ＭＳ Ｐゴシック" charset="-128"/>
            </a:endParaRPr>
          </a:p>
          <a:p>
            <a:pPr>
              <a:buFont typeface="Monotype Sorts" charset="2"/>
              <a:buNone/>
              <a:defRPr/>
            </a:pPr>
            <a:endParaRPr lang="en-US" altLang="en-US" dirty="0">
              <a:effectLst>
                <a:outerShdw blurRad="38100" dist="38100" dir="2700000" algn="tl">
                  <a:srgbClr val="919191"/>
                </a:outerShdw>
              </a:effectLst>
              <a:ea typeface="ＭＳ Ｐゴシック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    </a:t>
            </a:r>
            <a:r>
              <a:rPr lang="en-US" altLang="en-US" sz="2400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where:      = weight -cost parameter </a:t>
            </a:r>
            <a:r>
              <a:rPr lang="en-US" altLang="en-US" sz="2400" dirty="0" err="1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λ</a:t>
            </a:r>
            <a:endParaRPr lang="en-US" altLang="en-US" sz="2400" dirty="0">
              <a:effectLst>
                <a:outerShdw blurRad="38100" dist="38100" dir="2700000" algn="tl">
                  <a:srgbClr val="919191"/>
                </a:outerShdw>
              </a:effectLst>
              <a:ea typeface="ＭＳ Ｐゴシック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en-US" sz="2400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     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is decayed by an amount proportional to its magnitude;   </a:t>
            </a:r>
            <a:r>
              <a:rPr lang="en-US" altLang="en-US" i="1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those not reinforced =&gt; 0</a:t>
            </a:r>
          </a:p>
        </p:txBody>
      </p:sp>
      <p:sp>
        <p:nvSpPr>
          <p:cNvPr id="131079" name="AutoShape 8"/>
          <p:cNvSpPr>
            <a:spLocks noChangeArrowheads="1"/>
          </p:cNvSpPr>
          <p:nvPr/>
        </p:nvSpPr>
        <p:spPr bwMode="auto">
          <a:xfrm>
            <a:off x="6393056" y="3587272"/>
            <a:ext cx="426844" cy="153671"/>
          </a:xfrm>
          <a:prstGeom prst="rightArrow">
            <a:avLst>
              <a:gd name="adj1" fmla="val 75000"/>
              <a:gd name="adj2" fmla="val 159135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349" y="3231888"/>
            <a:ext cx="5137851" cy="10366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444" y="3462931"/>
            <a:ext cx="3765663" cy="4430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4204" y="4661209"/>
            <a:ext cx="723592" cy="432145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E7CA23-D28E-7C48-9141-D95CBD762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AD807-C057-7A43-B510-88C2BC10F00F}" type="datetime1">
              <a:rPr lang="en-CA" smtClean="0"/>
              <a:t>2022-06-10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607275-ACD9-5B43-B68E-924F59A34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69E09D-54CE-D94D-839A-9C03DC79E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92325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3600" dirty="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TUTORIAL #1(b)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Monotype Sorts" pitchFamily="2" charset="2"/>
              <a:buNone/>
              <a:defRPr/>
            </a:pPr>
            <a:endParaRPr lang="en-US" dirty="0">
              <a:ea typeface="+mn-ea"/>
            </a:endParaRPr>
          </a:p>
          <a:p>
            <a:pPr>
              <a:defRPr/>
            </a:pPr>
            <a:r>
              <a:rPr lang="en-US" dirty="0">
                <a:ea typeface="+mn-ea"/>
              </a:rPr>
              <a:t>Develop and train a backpropagation network to learn XOR  function (</a:t>
            </a:r>
            <a:r>
              <a:rPr lang="en-US" dirty="0" err="1">
                <a:ea typeface="+mn-ea"/>
              </a:rPr>
              <a:t>mlp_bp_ann.ipynb</a:t>
            </a:r>
            <a:r>
              <a:rPr lang="en-US">
                <a:ea typeface="+mn-ea"/>
              </a:rPr>
              <a:t>)</a:t>
            </a:r>
            <a:endParaRPr lang="en-US" dirty="0">
              <a:ea typeface="+mn-ea"/>
            </a:endParaRPr>
          </a:p>
          <a:p>
            <a:pPr>
              <a:defRPr/>
            </a:pPr>
            <a:endParaRPr lang="en-US" dirty="0">
              <a:ea typeface="+mn-ea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FA25B3-891D-C64B-939D-999074CA9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D0206-64E6-6E42-A60F-63E42E1D8AD4}" type="datetime1">
              <a:rPr lang="en-CA" smtClean="0"/>
              <a:t>2022-06-10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9C04CA-47B9-AF4F-B902-DE62C8BCA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0E003-0E36-4E49-8494-C5C58123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41097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From Biological to Artificial Neurons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ADED-EB79-7644-9D25-E80318F199CD}" type="datetime1">
              <a:rPr lang="en-CA" smtClean="0"/>
              <a:t>2022-06-10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636" y="2179348"/>
            <a:ext cx="6685613" cy="40570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63" y="1585223"/>
            <a:ext cx="3079322" cy="243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062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From Biological to Artificial Neurons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The Neuron - A Biological Information Processor</a:t>
            </a:r>
            <a:endParaRPr lang="en-US" altLang="en-US" dirty="0">
              <a:solidFill>
                <a:srgbClr val="FDC0E5"/>
              </a:solidFill>
              <a:effectLst>
                <a:outerShdw blurRad="38100" dist="38100" dir="2700000" algn="tl">
                  <a:srgbClr val="FFFFFF"/>
                </a:outerShdw>
              </a:effectLst>
              <a:ea typeface="ＭＳ Ｐゴシック" charset="-128"/>
            </a:endParaRPr>
          </a:p>
          <a:p>
            <a:pPr>
              <a:defRPr/>
            </a:pPr>
            <a:r>
              <a:rPr lang="en-US" altLang="en-US" i="1" dirty="0" err="1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dentrites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-   the receivers</a:t>
            </a:r>
          </a:p>
          <a:p>
            <a:pPr>
              <a:defRPr/>
            </a:pPr>
            <a:r>
              <a:rPr lang="en-US" altLang="en-US" i="1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soma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-   neuron cell body (sums input signals)</a:t>
            </a:r>
          </a:p>
          <a:p>
            <a:pPr>
              <a:defRPr/>
            </a:pPr>
            <a:r>
              <a:rPr lang="en-US" altLang="en-US" i="1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axon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 -   the transmitter</a:t>
            </a:r>
          </a:p>
          <a:p>
            <a:pPr>
              <a:defRPr/>
            </a:pPr>
            <a:r>
              <a:rPr lang="en-US" altLang="en-US" i="1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synapse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-   point of transmission</a:t>
            </a:r>
          </a:p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neuron activates after a certain </a:t>
            </a:r>
            <a:r>
              <a:rPr lang="en-US" altLang="en-US" i="1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threshold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 is met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Learning occurs via electro-chemical changes in effectiveness of </a:t>
            </a:r>
            <a:r>
              <a:rPr lang="en-US" altLang="en-US" i="1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synaptic junction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. 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F9CEE-E389-684C-A47C-C1B78C887269}" type="datetime1">
              <a:rPr lang="en-CA" smtClean="0"/>
              <a:t>2022-06-10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28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From Biological to Artificial Neurons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639F0-2A96-494E-8339-0F0231753B8C}" type="datetime1">
              <a:rPr lang="en-CA" smtClean="0"/>
              <a:t>2022-06-10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619" y="1971882"/>
            <a:ext cx="7418231" cy="384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94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From Biological to Artificial Neurons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ctr">
              <a:buFont typeface="Monotype Sorts" charset="2"/>
              <a:buNone/>
              <a:defRPr/>
            </a:pPr>
            <a:r>
              <a:rPr lang="en-US" alt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An Artificial Neuron - The Perceptron</a:t>
            </a:r>
            <a:endParaRPr lang="en-US" altLang="en-US" dirty="0">
              <a:solidFill>
                <a:srgbClr val="FDC0E5"/>
              </a:solidFill>
              <a:effectLst>
                <a:outerShdw blurRad="38100" dist="38100" dir="2700000" algn="tl">
                  <a:srgbClr val="FFFFFF"/>
                </a:outerShdw>
              </a:effectLst>
              <a:ea typeface="ＭＳ Ｐゴシック" charset="-128"/>
            </a:endParaRPr>
          </a:p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Basic function of neuron is to sum inputs, and produce output given sum is greater than threshold</a:t>
            </a:r>
          </a:p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ANN node produces an output as follows: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	</a:t>
            </a:r>
            <a:r>
              <a:rPr lang="en-US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1. 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Multiplies each component of the input pattern by the weight of its connection</a:t>
            </a: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	</a:t>
            </a:r>
            <a:r>
              <a:rPr lang="en-US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2. 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Sums all weighted inputs and subtracts the threshold value =&gt; </a:t>
            </a:r>
            <a:r>
              <a:rPr lang="en-US" altLang="en-US" i="1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total weighted input </a:t>
            </a:r>
            <a:endParaRPr lang="en-US" altLang="en-US" dirty="0">
              <a:effectLst>
                <a:outerShdw blurRad="38100" dist="38100" dir="2700000" algn="tl">
                  <a:srgbClr val="919191"/>
                </a:outerShdw>
              </a:effectLst>
              <a:ea typeface="ＭＳ Ｐゴシック" charset="-128"/>
            </a:endParaRPr>
          </a:p>
          <a:p>
            <a:pPr>
              <a:buFont typeface="Monotype Sorts" charset="2"/>
              <a:buNone/>
              <a:defRPr/>
            </a:pP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	</a:t>
            </a:r>
            <a:r>
              <a:rPr lang="en-US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3.  </a:t>
            </a:r>
            <a:r>
              <a:rPr lang="en-US" altLang="en-US" dirty="0">
                <a:effectLst>
                  <a:outerShdw blurRad="38100" dist="38100" dir="2700000" algn="tl">
                    <a:srgbClr val="919191"/>
                  </a:outerShdw>
                </a:effectLst>
                <a:ea typeface="ＭＳ Ｐゴシック" charset="-128"/>
              </a:rPr>
              <a:t>Transforms the total weighted input into the output using the activation function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0138E-51D0-5D49-8D65-FFE7482376D7}" type="datetime1">
              <a:rPr lang="en-CA" smtClean="0"/>
              <a:t>2022-06-10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858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Learning in a Simple Neuron </a:t>
            </a:r>
          </a:p>
        </p:txBody>
      </p:sp>
      <p:sp>
        <p:nvSpPr>
          <p:cNvPr id="49155" name="Oval 4"/>
          <p:cNvSpPr>
            <a:spLocks noChangeArrowheads="1"/>
          </p:cNvSpPr>
          <p:nvPr/>
        </p:nvSpPr>
        <p:spPr bwMode="auto">
          <a:xfrm>
            <a:off x="5724526" y="2825751"/>
            <a:ext cx="422275" cy="39846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49156" name="Oval 5"/>
          <p:cNvSpPr>
            <a:spLocks noChangeArrowheads="1"/>
          </p:cNvSpPr>
          <p:nvPr/>
        </p:nvSpPr>
        <p:spPr bwMode="auto">
          <a:xfrm>
            <a:off x="4989514" y="3957639"/>
            <a:ext cx="422275" cy="40957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49157" name="Line 6"/>
          <p:cNvSpPr>
            <a:spLocks noChangeShapeType="1"/>
          </p:cNvSpPr>
          <p:nvPr/>
        </p:nvSpPr>
        <p:spPr bwMode="auto">
          <a:xfrm flipV="1">
            <a:off x="5272088" y="3189288"/>
            <a:ext cx="582612" cy="7858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8" name="Line 7"/>
          <p:cNvSpPr>
            <a:spLocks noChangeShapeType="1"/>
          </p:cNvSpPr>
          <p:nvPr/>
        </p:nvSpPr>
        <p:spPr bwMode="auto">
          <a:xfrm flipH="1" flipV="1">
            <a:off x="6008688" y="3189288"/>
            <a:ext cx="633412" cy="7858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9" name="Oval 8"/>
          <p:cNvSpPr>
            <a:spLocks noChangeArrowheads="1"/>
          </p:cNvSpPr>
          <p:nvPr/>
        </p:nvSpPr>
        <p:spPr bwMode="auto">
          <a:xfrm>
            <a:off x="6513514" y="3957639"/>
            <a:ext cx="422275" cy="40957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49160" name="Oval 9"/>
          <p:cNvSpPr>
            <a:spLocks noChangeArrowheads="1"/>
          </p:cNvSpPr>
          <p:nvPr/>
        </p:nvSpPr>
        <p:spPr bwMode="auto">
          <a:xfrm>
            <a:off x="7123114" y="3043239"/>
            <a:ext cx="422275" cy="40957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49161" name="Line 10"/>
          <p:cNvSpPr>
            <a:spLocks noChangeShapeType="1"/>
          </p:cNvSpPr>
          <p:nvPr/>
        </p:nvSpPr>
        <p:spPr bwMode="auto">
          <a:xfrm flipH="1" flipV="1">
            <a:off x="6161088" y="3036888"/>
            <a:ext cx="938212" cy="176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2" name="Line 11"/>
          <p:cNvSpPr>
            <a:spLocks noChangeShapeType="1"/>
          </p:cNvSpPr>
          <p:nvPr/>
        </p:nvSpPr>
        <p:spPr bwMode="auto">
          <a:xfrm flipV="1">
            <a:off x="5943600" y="2503488"/>
            <a:ext cx="0" cy="3286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3" name="Line 12"/>
          <p:cNvSpPr>
            <a:spLocks noChangeShapeType="1"/>
          </p:cNvSpPr>
          <p:nvPr/>
        </p:nvSpPr>
        <p:spPr bwMode="auto">
          <a:xfrm flipV="1">
            <a:off x="5257800" y="4484688"/>
            <a:ext cx="0" cy="3286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4" name="Line 13"/>
          <p:cNvSpPr>
            <a:spLocks noChangeShapeType="1"/>
          </p:cNvSpPr>
          <p:nvPr/>
        </p:nvSpPr>
        <p:spPr bwMode="auto">
          <a:xfrm flipV="1">
            <a:off x="6705600" y="4484688"/>
            <a:ext cx="0" cy="3286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9" name="Rectangle 19"/>
          <p:cNvSpPr>
            <a:spLocks noChangeArrowheads="1"/>
          </p:cNvSpPr>
          <p:nvPr/>
        </p:nvSpPr>
        <p:spPr bwMode="auto">
          <a:xfrm>
            <a:off x="5008563" y="4689476"/>
            <a:ext cx="48895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latin typeface="Times New Roman" charset="0"/>
              </a:rPr>
              <a:t>x</a:t>
            </a:r>
            <a:r>
              <a:rPr lang="en-US" altLang="en-US" sz="1800" i="1">
                <a:latin typeface="Times New Roman" charset="0"/>
              </a:rPr>
              <a:t>1</a:t>
            </a:r>
          </a:p>
        </p:txBody>
      </p:sp>
      <p:sp>
        <p:nvSpPr>
          <p:cNvPr id="49170" name="Rectangle 20"/>
          <p:cNvSpPr>
            <a:spLocks noChangeArrowheads="1"/>
          </p:cNvSpPr>
          <p:nvPr/>
        </p:nvSpPr>
        <p:spPr bwMode="auto">
          <a:xfrm>
            <a:off x="6456363" y="4689476"/>
            <a:ext cx="48895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latin typeface="Times New Roman" charset="0"/>
              </a:rPr>
              <a:t>x</a:t>
            </a:r>
            <a:r>
              <a:rPr lang="en-US" altLang="en-US" sz="1800" i="1">
                <a:latin typeface="Times New Roman" charset="0"/>
              </a:rPr>
              <a:t>2</a:t>
            </a:r>
          </a:p>
        </p:txBody>
      </p:sp>
      <p:sp>
        <p:nvSpPr>
          <p:cNvPr id="49171" name="Rectangle 21"/>
          <p:cNvSpPr>
            <a:spLocks noChangeArrowheads="1"/>
          </p:cNvSpPr>
          <p:nvPr/>
        </p:nvSpPr>
        <p:spPr bwMode="auto">
          <a:xfrm>
            <a:off x="7523164" y="3317876"/>
            <a:ext cx="769937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latin typeface="Times New Roman" charset="0"/>
              </a:rPr>
              <a:t>x</a:t>
            </a:r>
            <a:r>
              <a:rPr lang="en-US" altLang="en-US" sz="1800" i="1">
                <a:latin typeface="Times New Roman" charset="0"/>
              </a:rPr>
              <a:t>0=</a:t>
            </a:r>
            <a:r>
              <a:rPr lang="en-US" altLang="en-US" sz="2000" i="1">
                <a:latin typeface="Times New Roman" charset="0"/>
              </a:rPr>
              <a:t>1</a:t>
            </a:r>
          </a:p>
        </p:txBody>
      </p:sp>
      <p:sp>
        <p:nvSpPr>
          <p:cNvPr id="49172" name="Rectangle 22"/>
          <p:cNvSpPr>
            <a:spLocks noChangeArrowheads="1"/>
          </p:cNvSpPr>
          <p:nvPr/>
        </p:nvSpPr>
        <p:spPr bwMode="auto">
          <a:xfrm>
            <a:off x="4932364" y="3317876"/>
            <a:ext cx="579437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latin typeface="Times New Roman" charset="0"/>
              </a:rPr>
              <a:t>w</a:t>
            </a:r>
            <a:r>
              <a:rPr lang="en-US" altLang="en-US" sz="1800" i="1">
                <a:latin typeface="Times New Roman" charset="0"/>
              </a:rPr>
              <a:t>1</a:t>
            </a:r>
          </a:p>
        </p:txBody>
      </p:sp>
      <p:sp>
        <p:nvSpPr>
          <p:cNvPr id="49173" name="Rectangle 23"/>
          <p:cNvSpPr>
            <a:spLocks noChangeArrowheads="1"/>
          </p:cNvSpPr>
          <p:nvPr/>
        </p:nvSpPr>
        <p:spPr bwMode="auto">
          <a:xfrm>
            <a:off x="6608764" y="2555876"/>
            <a:ext cx="790575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 dirty="0">
                <a:latin typeface="Times New Roman" charset="0"/>
              </a:rPr>
              <a:t>w</a:t>
            </a:r>
            <a:r>
              <a:rPr lang="en-US" altLang="en-US" sz="1800" i="1" dirty="0">
                <a:latin typeface="Times New Roman" charset="0"/>
              </a:rPr>
              <a:t>0= </a:t>
            </a:r>
          </a:p>
        </p:txBody>
      </p:sp>
      <p:sp>
        <p:nvSpPr>
          <p:cNvPr id="49174" name="Rectangle 24"/>
          <p:cNvSpPr>
            <a:spLocks noChangeArrowheads="1"/>
          </p:cNvSpPr>
          <p:nvPr/>
        </p:nvSpPr>
        <p:spPr bwMode="auto">
          <a:xfrm>
            <a:off x="6380164" y="3317876"/>
            <a:ext cx="579437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latin typeface="Times New Roman" charset="0"/>
              </a:rPr>
              <a:t>w</a:t>
            </a:r>
            <a:r>
              <a:rPr lang="en-US" altLang="en-US" sz="1800" i="1">
                <a:latin typeface="Times New Roman" charset="0"/>
              </a:rPr>
              <a:t>2</a:t>
            </a:r>
          </a:p>
        </p:txBody>
      </p:sp>
      <p:sp>
        <p:nvSpPr>
          <p:cNvPr id="49178" name="Rectangle 28"/>
          <p:cNvSpPr>
            <a:spLocks noChangeArrowheads="1"/>
          </p:cNvSpPr>
          <p:nvPr/>
        </p:nvSpPr>
        <p:spPr bwMode="auto">
          <a:xfrm>
            <a:off x="8521906" y="1722439"/>
            <a:ext cx="2343150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dirty="0">
                <a:latin typeface="Times New Roman" charset="0"/>
              </a:rPr>
              <a:t>where f(a) is the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dirty="0">
                <a:latin typeface="Times New Roman" charset="0"/>
              </a:rPr>
              <a:t>step function, such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dirty="0">
                <a:latin typeface="Times New Roman" charset="0"/>
              </a:rPr>
              <a:t>that:   f(a)=1, a &gt; 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dirty="0">
                <a:latin typeface="Times New Roman" charset="0"/>
              </a:rPr>
              <a:t>          f(a)=0, a &lt;= 0</a:t>
            </a:r>
          </a:p>
        </p:txBody>
      </p:sp>
      <p:graphicFrame>
        <p:nvGraphicFramePr>
          <p:cNvPr id="49179" name="Object 1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8705006"/>
              </p:ext>
            </p:extLst>
          </p:nvPr>
        </p:nvGraphicFramePr>
        <p:xfrm>
          <a:off x="7243764" y="2770189"/>
          <a:ext cx="617537" cy="217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14338" imgH="216361" progId="Equation.3">
                  <p:embed/>
                </p:oleObj>
              </mc:Choice>
              <mc:Fallback>
                <p:oleObj name="Equation" r:id="rId3" imgW="614338" imgH="216361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3764" y="2770189"/>
                        <a:ext cx="617537" cy="217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BF768A-6441-3240-9958-0CD577F98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8B332-F198-4A4D-A35C-9CDA56103EBF}" type="datetime1">
              <a:rPr lang="en-CA" smtClean="0"/>
              <a:t>2022-06-10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148071-6563-1C4C-8188-291E8BDB7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EF4AB8-78C1-564A-870C-DC2F15C0A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8</a:t>
            </a:fld>
            <a:endParaRPr lang="en-US"/>
          </a:p>
        </p:txBody>
      </p:sp>
      <p:sp>
        <p:nvSpPr>
          <p:cNvPr id="36" name="Text Box 5">
            <a:extLst>
              <a:ext uri="{FF2B5EF4-FFF2-40B4-BE49-F238E27FC236}">
                <a16:creationId xmlns:a16="http://schemas.microsoft.com/office/drawing/2014/main" id="{496B6AC9-2843-134B-A307-59515F9173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9850" y="1917901"/>
            <a:ext cx="1704313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charset="0"/>
              </a:rPr>
              <a:t>Logical OR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charset="0"/>
              </a:rPr>
              <a:t>Function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>
              <a:latin typeface="Times New Roman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i="1" u="sng" dirty="0">
                <a:latin typeface="Times New Roman" charset="0"/>
              </a:rPr>
              <a:t>x</a:t>
            </a:r>
            <a:r>
              <a:rPr lang="en-US" altLang="en-US" sz="2800" i="1" u="sng" baseline="-25000" dirty="0">
                <a:latin typeface="Times New Roman" charset="0"/>
              </a:rPr>
              <a:t>1</a:t>
            </a:r>
            <a:r>
              <a:rPr lang="en-US" altLang="en-US" sz="2800" i="1" u="sng" dirty="0">
                <a:latin typeface="Times New Roman" charset="0"/>
              </a:rPr>
              <a:t>	x</a:t>
            </a:r>
            <a:r>
              <a:rPr lang="en-US" altLang="en-US" sz="2800" i="1" u="sng" baseline="-25000" dirty="0">
                <a:latin typeface="Times New Roman" charset="0"/>
              </a:rPr>
              <a:t>2</a:t>
            </a:r>
            <a:r>
              <a:rPr lang="en-US" altLang="en-US" sz="2800" i="1" u="sng" dirty="0">
                <a:latin typeface="Times New Roman" charset="0"/>
              </a:rPr>
              <a:t>	 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charset="0"/>
              </a:rPr>
              <a:t>0	0	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charset="0"/>
              </a:rPr>
              <a:t>0	1	1</a:t>
            </a:r>
          </a:p>
          <a:p>
            <a:pPr>
              <a:spcBef>
                <a:spcPct val="0"/>
              </a:spcBef>
              <a:buClrTx/>
              <a:buSzTx/>
              <a:buFontTx/>
              <a:buAutoNum type="arabicPlain"/>
            </a:pPr>
            <a:r>
              <a:rPr lang="en-US" altLang="en-US" sz="2400" dirty="0">
                <a:latin typeface="Times New Roman" charset="0"/>
              </a:rPr>
              <a:t>0	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charset="0"/>
              </a:rPr>
              <a:t>1	1	1</a:t>
            </a:r>
          </a:p>
        </p:txBody>
      </p:sp>
      <p:pic>
        <p:nvPicPr>
          <p:cNvPr id="1173" name="Picture 149" descr="Getting to know Activation Functions in Neural Networks. | by Hasara Samson  | Towards Data Science">
            <a:extLst>
              <a:ext uri="{FF2B5EF4-FFF2-40B4-BE49-F238E27FC236}">
                <a16:creationId xmlns:a16="http://schemas.microsoft.com/office/drawing/2014/main" id="{EA81CF7E-E42F-C04A-B371-A0428343E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144" y="3224214"/>
            <a:ext cx="2512674" cy="168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BA5E05-FCCD-3B4A-AF4F-0B74B2B13CBD}"/>
              </a:ext>
            </a:extLst>
          </p:cNvPr>
          <p:cNvSpPr txBox="1"/>
          <p:nvPr/>
        </p:nvSpPr>
        <p:spPr>
          <a:xfrm>
            <a:off x="8264146" y="3144839"/>
            <a:ext cx="63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f(a)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2FED93-ED7D-C145-BDAE-F6624A7703F3}"/>
              </a:ext>
            </a:extLst>
          </p:cNvPr>
          <p:cNvSpPr txBox="1"/>
          <p:nvPr/>
        </p:nvSpPr>
        <p:spPr>
          <a:xfrm>
            <a:off x="11102218" y="4643610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29" name="Rectangle 23">
            <a:extLst>
              <a:ext uri="{FF2B5EF4-FFF2-40B4-BE49-F238E27FC236}">
                <a16:creationId xmlns:a16="http://schemas.microsoft.com/office/drawing/2014/main" id="{56FD3D61-0980-BF41-860C-FD8A38125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2739" y="1977141"/>
            <a:ext cx="1125309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 dirty="0">
                <a:latin typeface="Times New Roman" charset="0"/>
              </a:rPr>
              <a:t>y = f(a)</a:t>
            </a:r>
            <a:endParaRPr lang="en-US" altLang="en-US" sz="1600" i="1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3002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Learning in a Simple Neuron </a:t>
            </a:r>
          </a:p>
        </p:txBody>
      </p:sp>
      <p:sp>
        <p:nvSpPr>
          <p:cNvPr id="49155" name="Oval 4"/>
          <p:cNvSpPr>
            <a:spLocks noChangeArrowheads="1"/>
          </p:cNvSpPr>
          <p:nvPr/>
        </p:nvSpPr>
        <p:spPr bwMode="auto">
          <a:xfrm>
            <a:off x="5724526" y="2825751"/>
            <a:ext cx="422275" cy="39846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49156" name="Oval 5"/>
          <p:cNvSpPr>
            <a:spLocks noChangeArrowheads="1"/>
          </p:cNvSpPr>
          <p:nvPr/>
        </p:nvSpPr>
        <p:spPr bwMode="auto">
          <a:xfrm>
            <a:off x="4989514" y="3957639"/>
            <a:ext cx="422275" cy="40957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49157" name="Line 6"/>
          <p:cNvSpPr>
            <a:spLocks noChangeShapeType="1"/>
          </p:cNvSpPr>
          <p:nvPr/>
        </p:nvSpPr>
        <p:spPr bwMode="auto">
          <a:xfrm flipV="1">
            <a:off x="5272088" y="3189288"/>
            <a:ext cx="582612" cy="7858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8" name="Line 7"/>
          <p:cNvSpPr>
            <a:spLocks noChangeShapeType="1"/>
          </p:cNvSpPr>
          <p:nvPr/>
        </p:nvSpPr>
        <p:spPr bwMode="auto">
          <a:xfrm flipH="1" flipV="1">
            <a:off x="6008688" y="3189288"/>
            <a:ext cx="633412" cy="7858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9" name="Oval 8"/>
          <p:cNvSpPr>
            <a:spLocks noChangeArrowheads="1"/>
          </p:cNvSpPr>
          <p:nvPr/>
        </p:nvSpPr>
        <p:spPr bwMode="auto">
          <a:xfrm>
            <a:off x="6513514" y="3957639"/>
            <a:ext cx="422275" cy="40957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49160" name="Oval 9"/>
          <p:cNvSpPr>
            <a:spLocks noChangeArrowheads="1"/>
          </p:cNvSpPr>
          <p:nvPr/>
        </p:nvSpPr>
        <p:spPr bwMode="auto">
          <a:xfrm>
            <a:off x="7123114" y="3043239"/>
            <a:ext cx="422275" cy="40957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>
              <a:latin typeface="Times New Roman" charset="0"/>
            </a:endParaRPr>
          </a:p>
        </p:txBody>
      </p:sp>
      <p:sp>
        <p:nvSpPr>
          <p:cNvPr id="49161" name="Line 10"/>
          <p:cNvSpPr>
            <a:spLocks noChangeShapeType="1"/>
          </p:cNvSpPr>
          <p:nvPr/>
        </p:nvSpPr>
        <p:spPr bwMode="auto">
          <a:xfrm flipH="1" flipV="1">
            <a:off x="6161088" y="3036888"/>
            <a:ext cx="938212" cy="176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2" name="Line 11"/>
          <p:cNvSpPr>
            <a:spLocks noChangeShapeType="1"/>
          </p:cNvSpPr>
          <p:nvPr/>
        </p:nvSpPr>
        <p:spPr bwMode="auto">
          <a:xfrm flipV="1">
            <a:off x="5943600" y="2503488"/>
            <a:ext cx="0" cy="3286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3" name="Line 12"/>
          <p:cNvSpPr>
            <a:spLocks noChangeShapeType="1"/>
          </p:cNvSpPr>
          <p:nvPr/>
        </p:nvSpPr>
        <p:spPr bwMode="auto">
          <a:xfrm flipV="1">
            <a:off x="5257800" y="4484688"/>
            <a:ext cx="0" cy="3286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4" name="Line 13"/>
          <p:cNvSpPr>
            <a:spLocks noChangeShapeType="1"/>
          </p:cNvSpPr>
          <p:nvPr/>
        </p:nvSpPr>
        <p:spPr bwMode="auto">
          <a:xfrm flipV="1">
            <a:off x="6705600" y="4484688"/>
            <a:ext cx="0" cy="3286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5" name="Rectangle 14"/>
          <p:cNvSpPr>
            <a:spLocks noChangeArrowheads="1"/>
          </p:cNvSpPr>
          <p:nvPr/>
        </p:nvSpPr>
        <p:spPr bwMode="auto">
          <a:xfrm>
            <a:off x="2600325" y="2457451"/>
            <a:ext cx="48895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 u="sng">
                <a:latin typeface="Times New Roman" charset="0"/>
              </a:rPr>
              <a:t>x</a:t>
            </a:r>
            <a:r>
              <a:rPr lang="en-US" altLang="en-US" sz="1800" i="1">
                <a:latin typeface="Times New Roman" charset="0"/>
              </a:rPr>
              <a:t>1</a:t>
            </a:r>
          </a:p>
        </p:txBody>
      </p:sp>
      <p:sp>
        <p:nvSpPr>
          <p:cNvPr id="49166" name="Rectangle 15"/>
          <p:cNvSpPr>
            <a:spLocks noChangeArrowheads="1"/>
          </p:cNvSpPr>
          <p:nvPr/>
        </p:nvSpPr>
        <p:spPr bwMode="auto">
          <a:xfrm>
            <a:off x="2981325" y="2457451"/>
            <a:ext cx="48895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 u="sng">
                <a:latin typeface="Times New Roman" charset="0"/>
              </a:rPr>
              <a:t>x</a:t>
            </a:r>
            <a:r>
              <a:rPr lang="en-US" altLang="en-US" sz="1800" i="1">
                <a:latin typeface="Times New Roman" charset="0"/>
              </a:rPr>
              <a:t>2</a:t>
            </a:r>
          </a:p>
        </p:txBody>
      </p:sp>
      <p:sp>
        <p:nvSpPr>
          <p:cNvPr id="49167" name="Rectangle 16"/>
          <p:cNvSpPr>
            <a:spLocks noChangeArrowheads="1"/>
          </p:cNvSpPr>
          <p:nvPr/>
        </p:nvSpPr>
        <p:spPr bwMode="auto">
          <a:xfrm>
            <a:off x="3438525" y="2457451"/>
            <a:ext cx="37465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 u="sng">
                <a:latin typeface="Times New Roman" charset="0"/>
              </a:rPr>
              <a:t>y</a:t>
            </a:r>
          </a:p>
        </p:txBody>
      </p:sp>
      <p:sp>
        <p:nvSpPr>
          <p:cNvPr id="49168" name="Rectangle 17"/>
          <p:cNvSpPr>
            <a:spLocks noChangeArrowheads="1"/>
          </p:cNvSpPr>
          <p:nvPr/>
        </p:nvSpPr>
        <p:spPr bwMode="auto">
          <a:xfrm>
            <a:off x="2676525" y="3005138"/>
            <a:ext cx="1244600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dirty="0">
                <a:latin typeface="Times New Roman" charset="0"/>
              </a:rPr>
              <a:t>0   0    0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dirty="0">
                <a:latin typeface="Times New Roman" charset="0"/>
              </a:rPr>
              <a:t>0   1    0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dirty="0">
                <a:latin typeface="Times New Roman" charset="0"/>
              </a:rPr>
              <a:t>1   0    0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dirty="0">
                <a:latin typeface="Times New Roman" charset="0"/>
              </a:rPr>
              <a:t>1   1    1</a:t>
            </a:r>
          </a:p>
        </p:txBody>
      </p:sp>
      <p:sp>
        <p:nvSpPr>
          <p:cNvPr id="49169" name="Rectangle 19"/>
          <p:cNvSpPr>
            <a:spLocks noChangeArrowheads="1"/>
          </p:cNvSpPr>
          <p:nvPr/>
        </p:nvSpPr>
        <p:spPr bwMode="auto">
          <a:xfrm>
            <a:off x="5008563" y="4689476"/>
            <a:ext cx="48895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latin typeface="Times New Roman" charset="0"/>
              </a:rPr>
              <a:t>x</a:t>
            </a:r>
            <a:r>
              <a:rPr lang="en-US" altLang="en-US" sz="1800" i="1">
                <a:latin typeface="Times New Roman" charset="0"/>
              </a:rPr>
              <a:t>1</a:t>
            </a:r>
          </a:p>
        </p:txBody>
      </p:sp>
      <p:sp>
        <p:nvSpPr>
          <p:cNvPr id="49170" name="Rectangle 20"/>
          <p:cNvSpPr>
            <a:spLocks noChangeArrowheads="1"/>
          </p:cNvSpPr>
          <p:nvPr/>
        </p:nvSpPr>
        <p:spPr bwMode="auto">
          <a:xfrm>
            <a:off x="6456363" y="4689476"/>
            <a:ext cx="48895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latin typeface="Times New Roman" charset="0"/>
              </a:rPr>
              <a:t>x</a:t>
            </a:r>
            <a:r>
              <a:rPr lang="en-US" altLang="en-US" sz="1800" i="1">
                <a:latin typeface="Times New Roman" charset="0"/>
              </a:rPr>
              <a:t>2</a:t>
            </a:r>
          </a:p>
        </p:txBody>
      </p:sp>
      <p:sp>
        <p:nvSpPr>
          <p:cNvPr id="49171" name="Rectangle 21"/>
          <p:cNvSpPr>
            <a:spLocks noChangeArrowheads="1"/>
          </p:cNvSpPr>
          <p:nvPr/>
        </p:nvSpPr>
        <p:spPr bwMode="auto">
          <a:xfrm>
            <a:off x="7523164" y="3317876"/>
            <a:ext cx="769937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latin typeface="Times New Roman" charset="0"/>
              </a:rPr>
              <a:t>x</a:t>
            </a:r>
            <a:r>
              <a:rPr lang="en-US" altLang="en-US" sz="1800" i="1">
                <a:latin typeface="Times New Roman" charset="0"/>
              </a:rPr>
              <a:t>0=</a:t>
            </a:r>
            <a:r>
              <a:rPr lang="en-US" altLang="en-US" sz="2000" i="1">
                <a:latin typeface="Times New Roman" charset="0"/>
              </a:rPr>
              <a:t>1</a:t>
            </a:r>
          </a:p>
        </p:txBody>
      </p:sp>
      <p:sp>
        <p:nvSpPr>
          <p:cNvPr id="49172" name="Rectangle 22"/>
          <p:cNvSpPr>
            <a:spLocks noChangeArrowheads="1"/>
          </p:cNvSpPr>
          <p:nvPr/>
        </p:nvSpPr>
        <p:spPr bwMode="auto">
          <a:xfrm>
            <a:off x="4932364" y="3317876"/>
            <a:ext cx="579437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latin typeface="Times New Roman" charset="0"/>
              </a:rPr>
              <a:t>w</a:t>
            </a:r>
            <a:r>
              <a:rPr lang="en-US" altLang="en-US" sz="1800" i="1">
                <a:latin typeface="Times New Roman" charset="0"/>
              </a:rPr>
              <a:t>1</a:t>
            </a:r>
          </a:p>
        </p:txBody>
      </p:sp>
      <p:sp>
        <p:nvSpPr>
          <p:cNvPr id="49173" name="Rectangle 23"/>
          <p:cNvSpPr>
            <a:spLocks noChangeArrowheads="1"/>
          </p:cNvSpPr>
          <p:nvPr/>
        </p:nvSpPr>
        <p:spPr bwMode="auto">
          <a:xfrm>
            <a:off x="6608764" y="2555876"/>
            <a:ext cx="790575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latin typeface="Times New Roman" charset="0"/>
              </a:rPr>
              <a:t>w</a:t>
            </a:r>
            <a:r>
              <a:rPr lang="en-US" altLang="en-US" sz="1800" i="1">
                <a:latin typeface="Times New Roman" charset="0"/>
              </a:rPr>
              <a:t>0= </a:t>
            </a:r>
          </a:p>
        </p:txBody>
      </p:sp>
      <p:sp>
        <p:nvSpPr>
          <p:cNvPr id="49174" name="Rectangle 24"/>
          <p:cNvSpPr>
            <a:spLocks noChangeArrowheads="1"/>
          </p:cNvSpPr>
          <p:nvPr/>
        </p:nvSpPr>
        <p:spPr bwMode="auto">
          <a:xfrm>
            <a:off x="6380164" y="3317876"/>
            <a:ext cx="579437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latin typeface="Times New Roman" charset="0"/>
              </a:rPr>
              <a:t>w</a:t>
            </a:r>
            <a:r>
              <a:rPr lang="en-US" altLang="en-US" sz="1800" i="1">
                <a:latin typeface="Times New Roman" charset="0"/>
              </a:rPr>
              <a:t>2</a:t>
            </a:r>
          </a:p>
        </p:txBody>
      </p:sp>
      <p:sp>
        <p:nvSpPr>
          <p:cNvPr id="49175" name="Rectangle 25"/>
          <p:cNvSpPr>
            <a:spLocks noChangeArrowheads="1"/>
          </p:cNvSpPr>
          <p:nvPr/>
        </p:nvSpPr>
        <p:spPr bwMode="auto">
          <a:xfrm>
            <a:off x="4856163" y="5130800"/>
            <a:ext cx="728662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latin typeface="Times New Roman" charset="0"/>
              </a:rPr>
              <a:t>Fries</a:t>
            </a:r>
          </a:p>
        </p:txBody>
      </p:sp>
      <p:sp>
        <p:nvSpPr>
          <p:cNvPr id="49176" name="Rectangle 26"/>
          <p:cNvSpPr>
            <a:spLocks noChangeArrowheads="1"/>
          </p:cNvSpPr>
          <p:nvPr/>
        </p:nvSpPr>
        <p:spPr bwMode="auto">
          <a:xfrm>
            <a:off x="6227763" y="5130800"/>
            <a:ext cx="912812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latin typeface="Times New Roman" charset="0"/>
              </a:rPr>
              <a:t>Burger</a:t>
            </a:r>
          </a:p>
        </p:txBody>
      </p:sp>
      <p:graphicFrame>
        <p:nvGraphicFramePr>
          <p:cNvPr id="49179" name="Object 1">
            <a:hlinkClick r:id="" action="ppaction://ole?verb=0"/>
          </p:cNvPr>
          <p:cNvGraphicFramePr>
            <a:graphicFrameLocks/>
          </p:cNvGraphicFramePr>
          <p:nvPr/>
        </p:nvGraphicFramePr>
        <p:xfrm>
          <a:off x="7243764" y="2770189"/>
          <a:ext cx="617537" cy="217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14338" imgH="216361" progId="Equation.3">
                  <p:embed/>
                </p:oleObj>
              </mc:Choice>
              <mc:Fallback>
                <p:oleObj name="Equation" r:id="rId3" imgW="614338" imgH="216361" progId="Equation.3">
                  <p:embed/>
                  <p:pic>
                    <p:nvPicPr>
                      <p:cNvPr id="49179" name="Object 1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3764" y="2770189"/>
                        <a:ext cx="617537" cy="217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80" name="Rectangle 18"/>
          <p:cNvSpPr>
            <a:spLocks noChangeArrowheads="1"/>
          </p:cNvSpPr>
          <p:nvPr/>
        </p:nvSpPr>
        <p:spPr bwMode="auto">
          <a:xfrm>
            <a:off x="2239964" y="2057400"/>
            <a:ext cx="2408237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000" i="1">
                <a:latin typeface="Times New Roman" charset="0"/>
              </a:rPr>
              <a:t>“</a:t>
            </a:r>
            <a:r>
              <a:rPr lang="en-US" altLang="ja-JP" sz="2000" i="1">
                <a:latin typeface="Times New Roman" charset="0"/>
              </a:rPr>
              <a:t>Full Meal Deal</a:t>
            </a:r>
            <a:r>
              <a:rPr lang="ja-JP" altLang="en-US" sz="2000" i="1">
                <a:latin typeface="Times New Roman" charset="0"/>
              </a:rPr>
              <a:t>”</a:t>
            </a:r>
            <a:endParaRPr lang="en-US" altLang="en-US" sz="2000" i="1">
              <a:latin typeface="Times New Roman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BF768A-6441-3240-9958-0CD577F98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8B332-F198-4A4D-A35C-9CDA56103EBF}" type="datetime1">
              <a:rPr lang="en-CA" smtClean="0"/>
              <a:t>2022-06-10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148071-6563-1C4C-8188-291E8BDB7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 Workshop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EF4AB8-78C1-564A-870C-DC2F15C0A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813C9-A23E-CC4B-9720-03BDC152914B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527093-E98F-2E47-A900-BEF64A1C139D}"/>
              </a:ext>
            </a:extLst>
          </p:cNvPr>
          <p:cNvSpPr txBox="1"/>
          <p:nvPr/>
        </p:nvSpPr>
        <p:spPr>
          <a:xfrm>
            <a:off x="1193369" y="43550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A142ABD3-9CE2-DA49-B93F-4F8953D221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2739" y="1977141"/>
            <a:ext cx="1125309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 dirty="0">
                <a:latin typeface="Times New Roman" charset="0"/>
              </a:rPr>
              <a:t>y = f(a)</a:t>
            </a:r>
            <a:endParaRPr lang="en-US" altLang="en-US" sz="1600" i="1" dirty="0">
              <a:latin typeface="Times New Roman" charset="0"/>
            </a:endParaRPr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A1AF8ED-02D1-6E49-819E-7C21F9CD0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1906" y="1722439"/>
            <a:ext cx="2343150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buChar char="v"/>
              <a:defRPr sz="32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Char char="–"/>
              <a:defRPr sz="28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4000"/>
              <a:buFont typeface="Monotype Sorts" charset="2"/>
              <a:buChar char="u"/>
              <a:defRPr sz="24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dirty="0">
                <a:latin typeface="Times New Roman" charset="0"/>
              </a:rPr>
              <a:t>where f(a) is the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dirty="0">
                <a:latin typeface="Times New Roman" charset="0"/>
              </a:rPr>
              <a:t>step function, such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dirty="0">
                <a:latin typeface="Times New Roman" charset="0"/>
              </a:rPr>
              <a:t>that:   f(a)=1, a &gt; 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dirty="0">
                <a:latin typeface="Times New Roman" charset="0"/>
              </a:rPr>
              <a:t>          f(a)=0, a &lt;= 0</a:t>
            </a:r>
          </a:p>
        </p:txBody>
      </p:sp>
      <p:pic>
        <p:nvPicPr>
          <p:cNvPr id="35" name="Picture 149" descr="Getting to know Activation Functions in Neural Networks. | by Hasara Samson  | Towards Data Science">
            <a:extLst>
              <a:ext uri="{FF2B5EF4-FFF2-40B4-BE49-F238E27FC236}">
                <a16:creationId xmlns:a16="http://schemas.microsoft.com/office/drawing/2014/main" id="{57DB19C7-9DBD-3A46-B8EC-25F8A7E70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144" y="3224214"/>
            <a:ext cx="2512674" cy="168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731EB89-E823-674D-B219-F1C76DA2F4A0}"/>
              </a:ext>
            </a:extLst>
          </p:cNvPr>
          <p:cNvSpPr txBox="1"/>
          <p:nvPr/>
        </p:nvSpPr>
        <p:spPr>
          <a:xfrm>
            <a:off x="8264146" y="3144839"/>
            <a:ext cx="63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f(a)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EE73534-6F0B-FD43-AF55-96F8016F6A00}"/>
              </a:ext>
            </a:extLst>
          </p:cNvPr>
          <p:cNvSpPr txBox="1"/>
          <p:nvPr/>
        </p:nvSpPr>
        <p:spPr>
          <a:xfrm>
            <a:off x="11102218" y="4643610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51951258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1894</Words>
  <Application>Microsoft Macintosh PowerPoint</Application>
  <PresentationFormat>Widescreen</PresentationFormat>
  <Paragraphs>538</Paragraphs>
  <Slides>34</Slides>
  <Notes>26</Notes>
  <HiddenSlides>9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Arial</vt:lpstr>
      <vt:lpstr>Book Antiqua</vt:lpstr>
      <vt:lpstr>Calibri</vt:lpstr>
      <vt:lpstr>Calibri Light</vt:lpstr>
      <vt:lpstr>Monotype Sorts</vt:lpstr>
      <vt:lpstr>Symbol</vt:lpstr>
      <vt:lpstr>Times</vt:lpstr>
      <vt:lpstr>Times New Roman</vt:lpstr>
      <vt:lpstr>Wingdings</vt:lpstr>
      <vt:lpstr>Office Theme</vt:lpstr>
      <vt:lpstr>Equation</vt:lpstr>
      <vt:lpstr>Basic BP ANNs</vt:lpstr>
      <vt:lpstr>Classification Systems  and Inductive Learning</vt:lpstr>
      <vt:lpstr>Classification Systems  and Inductive Learning</vt:lpstr>
      <vt:lpstr>From Biological to Artificial Neurons</vt:lpstr>
      <vt:lpstr>From Biological to Artificial Neurons</vt:lpstr>
      <vt:lpstr>From Biological to Artificial Neurons</vt:lpstr>
      <vt:lpstr>From Biological to Artificial Neurons</vt:lpstr>
      <vt:lpstr>Learning in a Simple Neuron </vt:lpstr>
      <vt:lpstr>Learning in a Simple Neuron </vt:lpstr>
      <vt:lpstr>Learning in a Simple Neuron </vt:lpstr>
      <vt:lpstr>Learning in a Simple Neuron </vt:lpstr>
      <vt:lpstr>PowerPoint Presentation</vt:lpstr>
      <vt:lpstr>Classification</vt:lpstr>
      <vt:lpstr>Limitations of Simple Neural Networks</vt:lpstr>
      <vt:lpstr>EXAMPLE</vt:lpstr>
      <vt:lpstr>TUTORIAL #1(a)</vt:lpstr>
      <vt:lpstr>Multi-layer Feed-forward ANNs</vt:lpstr>
      <vt:lpstr>Multi-layer Feed-forward ANNs</vt:lpstr>
      <vt:lpstr>The Back-propagation Algorithm</vt:lpstr>
      <vt:lpstr>The Back-propagation Algorithm</vt:lpstr>
      <vt:lpstr>Visualizing BP as Gradient Descent</vt:lpstr>
      <vt:lpstr>The Back-propagation Algorithm</vt:lpstr>
      <vt:lpstr>The Back-propagation Algorithm</vt:lpstr>
      <vt:lpstr>The Back-propagation Algorithm</vt:lpstr>
      <vt:lpstr>The Back-propagation Algorithm</vt:lpstr>
      <vt:lpstr>The Back-propagation Algorithm</vt:lpstr>
      <vt:lpstr>PowerPoint Presentation</vt:lpstr>
      <vt:lpstr>The Back-propagation Algorithm</vt:lpstr>
      <vt:lpstr>EXAMPLE</vt:lpstr>
      <vt:lpstr>Classification</vt:lpstr>
      <vt:lpstr>Generalization</vt:lpstr>
      <vt:lpstr>Generalization</vt:lpstr>
      <vt:lpstr>Generalization</vt:lpstr>
      <vt:lpstr>TUTORIAL #1(b)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Workshop</dc:title>
  <dc:creator>Danny Silver</dc:creator>
  <cp:lastModifiedBy>Danny Silver</cp:lastModifiedBy>
  <cp:revision>80</cp:revision>
  <dcterms:created xsi:type="dcterms:W3CDTF">2017-04-03T09:16:08Z</dcterms:created>
  <dcterms:modified xsi:type="dcterms:W3CDTF">2022-06-10T14:53:22Z</dcterms:modified>
</cp:coreProperties>
</file>